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79" r:id="rId11"/>
    <p:sldId id="280" r:id="rId12"/>
    <p:sldId id="273" r:id="rId13"/>
    <p:sldId id="277" r:id="rId14"/>
    <p:sldId id="276" r:id="rId15"/>
    <p:sldId id="274" r:id="rId16"/>
    <p:sldId id="275" r:id="rId17"/>
    <p:sldId id="265" r:id="rId18"/>
    <p:sldId id="266" r:id="rId19"/>
    <p:sldId id="272" r:id="rId20"/>
    <p:sldId id="267" r:id="rId21"/>
    <p:sldId id="268" r:id="rId22"/>
    <p:sldId id="269" r:id="rId23"/>
    <p:sldId id="270" r:id="rId24"/>
    <p:sldId id="271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7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263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1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7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65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6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47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7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6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0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5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5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3C1278A-EFF9-4C7F-B855-55284D71A2A8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4D26314-4D89-4665-8539-65565ED4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9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5FE0-6C1F-BB05-ABC3-623C41A8F6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 on District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BAF40-2465-8B26-CA19-EF01B23C7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Trevor Ahring, Civil Engineer</a:t>
            </a:r>
          </a:p>
        </p:txBody>
      </p:sp>
    </p:spTree>
    <p:extLst>
      <p:ext uri="{BB962C8B-B14F-4D97-AF65-F5344CB8AC3E}">
        <p14:creationId xmlns:p14="http://schemas.microsoft.com/office/powerpoint/2010/main" val="150441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0D4C-1837-D2E6-E9C9-E458F76B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Water Quality Initiative (NWQI)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DAE36-AD5E-487B-DAF8-C2A03279B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KDHE successfully applied for an </a:t>
            </a:r>
            <a:r>
              <a:rPr lang="en-US" dirty="0" err="1"/>
              <a:t>nwqi</a:t>
            </a:r>
            <a:r>
              <a:rPr lang="en-US" dirty="0"/>
              <a:t> grant in 2023</a:t>
            </a:r>
          </a:p>
          <a:p>
            <a:r>
              <a:rPr lang="en-US" dirty="0"/>
              <a:t>Grant has been passed on to GMD3</a:t>
            </a:r>
          </a:p>
          <a:p>
            <a:pPr lvl="1"/>
            <a:r>
              <a:rPr lang="en-US" dirty="0"/>
              <a:t>Expect to have an official contract in April</a:t>
            </a:r>
          </a:p>
          <a:p>
            <a:r>
              <a:rPr lang="en-US" dirty="0"/>
              <a:t>GMD3 model will be used to run scenarios for various changes to pumping and land practices</a:t>
            </a:r>
          </a:p>
          <a:p>
            <a:pPr lvl="1"/>
            <a:r>
              <a:rPr lang="en-US" dirty="0"/>
              <a:t>Emphasis on the impact on water quality in the Arkansas River basin</a:t>
            </a:r>
          </a:p>
          <a:p>
            <a:r>
              <a:rPr lang="en-US" dirty="0"/>
              <a:t>A draft Basin plan will be completed by the end of 2024</a:t>
            </a:r>
          </a:p>
        </p:txBody>
      </p:sp>
    </p:spTree>
    <p:extLst>
      <p:ext uri="{BB962C8B-B14F-4D97-AF65-F5344CB8AC3E}">
        <p14:creationId xmlns:p14="http://schemas.microsoft.com/office/powerpoint/2010/main" val="7667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B09D-D20D-BFED-B24B-D2BB259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NWQI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BD43-6B91-391D-6281-66C1AD78A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meetings for locals and stakeholders will be held to get feedback and finalize the plan</a:t>
            </a:r>
          </a:p>
          <a:p>
            <a:r>
              <a:rPr lang="en-US" dirty="0"/>
              <a:t>An implementation grant will be sought either in 2025 or 2026</a:t>
            </a:r>
          </a:p>
          <a:p>
            <a:pPr lvl="1"/>
            <a:r>
              <a:rPr lang="en-US" dirty="0"/>
              <a:t>Will provide targeted NRCS funds for implementation of practices and technologies </a:t>
            </a:r>
            <a:r>
              <a:rPr lang="en-US"/>
              <a:t>for water users </a:t>
            </a:r>
            <a:r>
              <a:rPr lang="en-US" dirty="0"/>
              <a:t>that will mitigate or improve water quality in </a:t>
            </a:r>
            <a:r>
              <a:rPr lang="en-US"/>
              <a:t>the basin.</a:t>
            </a:r>
          </a:p>
        </p:txBody>
      </p:sp>
    </p:spTree>
    <p:extLst>
      <p:ext uri="{BB962C8B-B14F-4D97-AF65-F5344CB8AC3E}">
        <p14:creationId xmlns:p14="http://schemas.microsoft.com/office/powerpoint/2010/main" val="117442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FF5A9-902E-1CF0-7829-25BCCCAF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</a:t>
            </a:r>
            <a:r>
              <a:rPr lang="en-US" b="1" dirty="0"/>
              <a:t>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0E784-EAA4-1128-986D-2374E4306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</a:t>
            </a:r>
            <a:r>
              <a:rPr lang="en-US" dirty="0"/>
              <a:t>rioritize</a:t>
            </a:r>
          </a:p>
          <a:p>
            <a:pPr lvl="1"/>
            <a:r>
              <a:rPr lang="en-US" dirty="0"/>
              <a:t>Delineate priority areas</a:t>
            </a:r>
          </a:p>
          <a:p>
            <a:pPr lvl="2"/>
            <a:r>
              <a:rPr lang="en-US" dirty="0"/>
              <a:t>Priority areas must by submitted to the chief engineer by July 2024</a:t>
            </a:r>
          </a:p>
          <a:p>
            <a:r>
              <a:rPr lang="en-US" b="1" dirty="0"/>
              <a:t>L</a:t>
            </a:r>
            <a:r>
              <a:rPr lang="en-US" dirty="0"/>
              <a:t>earn</a:t>
            </a:r>
          </a:p>
          <a:p>
            <a:pPr lvl="1"/>
            <a:r>
              <a:rPr lang="en-US" dirty="0"/>
              <a:t>Build from existing efforts like the GMD3 hydrologic model and i-care to develop decision support tools to predict the effect of various action plan scenarios on local regions</a:t>
            </a:r>
          </a:p>
          <a:p>
            <a:pPr lvl="2"/>
            <a:r>
              <a:rPr lang="en-US" dirty="0"/>
              <a:t>Statistical analysis of lost irrigated acreage</a:t>
            </a:r>
          </a:p>
          <a:p>
            <a:pPr lvl="2"/>
            <a:r>
              <a:rPr lang="en-US" dirty="0"/>
              <a:t>Forage production model</a:t>
            </a:r>
          </a:p>
        </p:txBody>
      </p:sp>
    </p:spTree>
    <p:extLst>
      <p:ext uri="{BB962C8B-B14F-4D97-AF65-F5344CB8AC3E}">
        <p14:creationId xmlns:p14="http://schemas.microsoft.com/office/powerpoint/2010/main" val="4949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B432-2BCD-BADE-AA64-5C7964DF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78E7-1F41-290E-4DF5-EDEF65AC2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GMD3 has lost about 6% of Irrigated acreage over the last 10 years</a:t>
            </a:r>
          </a:p>
          <a:p>
            <a:pPr lvl="1"/>
            <a:r>
              <a:rPr lang="en-US" dirty="0"/>
              <a:t>Amounts to about 85,000 acres</a:t>
            </a:r>
          </a:p>
          <a:p>
            <a:r>
              <a:rPr lang="en-US" dirty="0"/>
              <a:t>Water levels are declining and lost irrigated acreage is likely to accelerate</a:t>
            </a:r>
          </a:p>
          <a:p>
            <a:r>
              <a:rPr lang="en-US" dirty="0"/>
              <a:t>This study will allow GMD3 to evaluate proposed action plans by weighing immediate costs with long-term benefit of preserved agriculture</a:t>
            </a:r>
          </a:p>
        </p:txBody>
      </p:sp>
    </p:spTree>
    <p:extLst>
      <p:ext uri="{BB962C8B-B14F-4D97-AF65-F5344CB8AC3E}">
        <p14:creationId xmlns:p14="http://schemas.microsoft.com/office/powerpoint/2010/main" val="18399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1E26-1227-BB2D-581D-58E29835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Forage Production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7D6C-8146-5D44-3281-DF2BD2985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Six forage simulations will be simulated under 4 to 5 water input scenarios</a:t>
            </a:r>
          </a:p>
          <a:p>
            <a:r>
              <a:rPr lang="en-US" dirty="0"/>
              <a:t>Primary objective is to optimize forage systems for sustainable productivity under reduced irrigation inputs</a:t>
            </a:r>
          </a:p>
          <a:p>
            <a:r>
              <a:rPr lang="en-US" dirty="0"/>
              <a:t>Model will facilitate the design of water conservation that facilitates both stability of groundwater resources and economic productivity</a:t>
            </a:r>
          </a:p>
        </p:txBody>
      </p:sp>
    </p:spTree>
    <p:extLst>
      <p:ext uri="{BB962C8B-B14F-4D97-AF65-F5344CB8AC3E}">
        <p14:creationId xmlns:p14="http://schemas.microsoft.com/office/powerpoint/2010/main" val="384612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C1C5-7B9A-17D7-43E8-576B6948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</a:t>
            </a:r>
            <a:r>
              <a:rPr lang="en-US" b="1" dirty="0"/>
              <a:t>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39C6-B48F-28E9-3A0E-002936D19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</a:t>
            </a:r>
            <a:r>
              <a:rPr lang="en-US" dirty="0"/>
              <a:t>ctuate</a:t>
            </a:r>
          </a:p>
          <a:p>
            <a:pPr lvl="1"/>
            <a:r>
              <a:rPr lang="en-US" dirty="0"/>
              <a:t>At least 12 meetings will be held throughout gmd3 to create action plans to address resource concerns within priority areas</a:t>
            </a:r>
          </a:p>
          <a:p>
            <a:pPr lvl="2"/>
            <a:r>
              <a:rPr lang="en-US" dirty="0"/>
              <a:t>Kansas State University will provide facilitation</a:t>
            </a:r>
          </a:p>
          <a:p>
            <a:pPr lvl="1"/>
            <a:r>
              <a:rPr lang="en-US" dirty="0"/>
              <a:t>Reasonable goals will be set to address water level declines and degraded water quality within each priority area</a:t>
            </a:r>
          </a:p>
          <a:p>
            <a:pPr lvl="2"/>
            <a:r>
              <a:rPr lang="en-US" dirty="0"/>
              <a:t>Could include any or all: LEMAS, WCAs, voluntary incentive-based conservation, compensation for specific land treatment practices</a:t>
            </a:r>
          </a:p>
          <a:p>
            <a:pPr lvl="1"/>
            <a:r>
              <a:rPr lang="en-US" dirty="0"/>
              <a:t>Action plans must be submitted to the chief engineer by July 2026</a:t>
            </a:r>
          </a:p>
        </p:txBody>
      </p:sp>
    </p:spTree>
    <p:extLst>
      <p:ext uri="{BB962C8B-B14F-4D97-AF65-F5344CB8AC3E}">
        <p14:creationId xmlns:p14="http://schemas.microsoft.com/office/powerpoint/2010/main" val="58899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9BAFC-5FAE-9073-C4B4-0D3BCEE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</a:t>
            </a:r>
            <a:r>
              <a:rPr lang="en-US" b="1" dirty="0"/>
              <a:t>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E2783-8D1B-FD8A-EC1E-32259FFF6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</a:t>
            </a:r>
            <a:r>
              <a:rPr lang="en-US" dirty="0"/>
              <a:t>avigate</a:t>
            </a:r>
          </a:p>
          <a:p>
            <a:pPr lvl="1"/>
            <a:r>
              <a:rPr lang="en-US" dirty="0"/>
              <a:t>All action plans will be set to run for a five-year period</a:t>
            </a:r>
          </a:p>
          <a:p>
            <a:pPr lvl="2"/>
            <a:r>
              <a:rPr lang="en-US" dirty="0"/>
              <a:t>Action plans that are meeting goals and adequately addressing resource concerns will be renewed</a:t>
            </a:r>
          </a:p>
          <a:p>
            <a:pPr lvl="2"/>
            <a:r>
              <a:rPr lang="en-US" dirty="0"/>
              <a:t>Action plans that are not meeting goals will be altered</a:t>
            </a:r>
          </a:p>
          <a:p>
            <a:pPr lvl="2"/>
            <a:r>
              <a:rPr lang="en-US" dirty="0"/>
              <a:t>Areas with action plans that are meeting goals but failing to address resource concerns will get new goals and action plans</a:t>
            </a:r>
          </a:p>
        </p:txBody>
      </p:sp>
    </p:spTree>
    <p:extLst>
      <p:ext uri="{BB962C8B-B14F-4D97-AF65-F5344CB8AC3E}">
        <p14:creationId xmlns:p14="http://schemas.microsoft.com/office/powerpoint/2010/main" val="372032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8BE3-FFC1-D1D3-9632-B5595702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Irrigator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CD57-19F7-00AC-999F-FF52F1145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Collaborating with Kansas GMDs and K-State to develop a statewide Master Irrigator program</a:t>
            </a:r>
          </a:p>
          <a:p>
            <a:r>
              <a:rPr lang="en-US" dirty="0"/>
              <a:t>Offer 5-7 courses per year</a:t>
            </a:r>
          </a:p>
          <a:p>
            <a:pPr lvl="1"/>
            <a:r>
              <a:rPr lang="en-US" dirty="0"/>
              <a:t>1 Course in each GMD with ability to expand based on demand</a:t>
            </a:r>
          </a:p>
          <a:p>
            <a:r>
              <a:rPr lang="en-US" dirty="0"/>
              <a:t>Program will be overseen by two advisory committees</a:t>
            </a:r>
          </a:p>
          <a:p>
            <a:pPr lvl="1"/>
            <a:r>
              <a:rPr lang="en-US" dirty="0"/>
              <a:t>One coordinator for western GMDs, one for eastern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87A-AE56-103D-2D00-467BEA88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EDB3-E3E4-8608-822C-1DC0C0961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map with red and blue lines&#10;&#10;Description automatically generated">
            <a:extLst>
              <a:ext uri="{FF2B5EF4-FFF2-40B4-BE49-F238E27FC236}">
                <a16:creationId xmlns:a16="http://schemas.microsoft.com/office/drawing/2014/main" id="{83937950-DFCB-F6E7-0738-54D9258E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3" y="285061"/>
            <a:ext cx="11120152" cy="58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28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AB59-9FDC-3FD1-F94E-726B04DE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85A7C734-6C9D-F931-861C-A0C8F3214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8" y="623331"/>
            <a:ext cx="10337267" cy="5819881"/>
          </a:xfrm>
        </p:spPr>
      </p:pic>
    </p:spTree>
    <p:extLst>
      <p:ext uri="{BB962C8B-B14F-4D97-AF65-F5344CB8AC3E}">
        <p14:creationId xmlns:p14="http://schemas.microsoft.com/office/powerpoint/2010/main" val="206775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33CC-5DE0-4DC7-77A4-C9C974AF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66458F-899F-678D-CB65-6AE746360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63" y="345873"/>
            <a:ext cx="4734532" cy="6147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B4C6C-EDC4-516D-BE45-3B9783F8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658" y="345873"/>
            <a:ext cx="4751591" cy="61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85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BB9A-A335-DC28-2B2C-DF440C86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Irrigator Lite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271E-4AED-A661-B891-2441228DD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Held in Ulysses in February 2024.</a:t>
            </a:r>
          </a:p>
          <a:p>
            <a:r>
              <a:rPr lang="en-US" dirty="0"/>
              <a:t>Agenda included:</a:t>
            </a:r>
          </a:p>
          <a:p>
            <a:pPr lvl="1"/>
            <a:r>
              <a:rPr lang="en-US" dirty="0"/>
              <a:t>Introduction to Master Irrigator Program</a:t>
            </a:r>
          </a:p>
          <a:p>
            <a:pPr lvl="1"/>
            <a:r>
              <a:rPr lang="en-US" dirty="0"/>
              <a:t>Understanding the Ogallala Aquifer and local water supply</a:t>
            </a:r>
          </a:p>
          <a:p>
            <a:pPr lvl="1"/>
            <a:r>
              <a:rPr lang="en-US" dirty="0"/>
              <a:t>Water rights 101</a:t>
            </a:r>
          </a:p>
          <a:p>
            <a:pPr lvl="1"/>
            <a:r>
              <a:rPr lang="en-US" dirty="0"/>
              <a:t>Farming with water allocations and using technology to make it work</a:t>
            </a:r>
          </a:p>
          <a:p>
            <a:pPr lvl="1"/>
            <a:r>
              <a:rPr lang="en-US" dirty="0"/>
              <a:t>Water technology discussion</a:t>
            </a:r>
          </a:p>
          <a:p>
            <a:pPr lvl="1"/>
            <a:r>
              <a:rPr lang="en-US" dirty="0"/>
              <a:t>Alternative crops</a:t>
            </a:r>
          </a:p>
          <a:p>
            <a:pPr lvl="1"/>
            <a:r>
              <a:rPr lang="en-US" dirty="0"/>
              <a:t>Taking advantage of federal and state funding</a:t>
            </a:r>
          </a:p>
          <a:p>
            <a:pPr lvl="1"/>
            <a:r>
              <a:rPr lang="en-US" dirty="0"/>
              <a:t>Introducing Testing Ag Performance Solutions (TAPS)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84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DCAE-8D44-E728-006C-1D607A38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Side Ditch Conversion to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40FA1-1D81-6C9B-0A85-4DC6DF466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will replace about 59,000 ft of open canal lateral with PVC pipe.</a:t>
            </a:r>
          </a:p>
          <a:p>
            <a:r>
              <a:rPr lang="en-US" dirty="0"/>
              <a:t>Estimated water savings of 543.4 AF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00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BD83-EFA6-2BDA-75FE-02C27AA2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map of a farm&#10;&#10;Description automatically generated">
            <a:extLst>
              <a:ext uri="{FF2B5EF4-FFF2-40B4-BE49-F238E27FC236}">
                <a16:creationId xmlns:a16="http://schemas.microsoft.com/office/drawing/2014/main" id="{D1EEED2D-D22D-A8DB-1EE5-56AB2EF9A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" y="-8389"/>
            <a:ext cx="11171514" cy="68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C9CB-F3CF-8D1C-B5BA-78734FC1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Deerfield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6F750-E070-770E-1FDC-48965BA3F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City has deteriorating water quality and will soon need to treat water or identify alternate source.</a:t>
            </a:r>
          </a:p>
          <a:p>
            <a:r>
              <a:rPr lang="en-US" dirty="0"/>
              <a:t>Project will evaluate four options:</a:t>
            </a:r>
          </a:p>
          <a:p>
            <a:pPr lvl="1"/>
            <a:r>
              <a:rPr lang="en-US" dirty="0"/>
              <a:t>Find and purchase a new well with better water quality</a:t>
            </a:r>
          </a:p>
          <a:p>
            <a:pPr lvl="1"/>
            <a:r>
              <a:rPr lang="en-US" dirty="0"/>
              <a:t>Install a new waterline from the City of Lakin to Deerfield to bring treated water</a:t>
            </a:r>
          </a:p>
          <a:p>
            <a:pPr lvl="1"/>
            <a:r>
              <a:rPr lang="en-US" dirty="0"/>
              <a:t>Install a central reverse osmosis water treatment plant to treat the water from the city’s existing wells</a:t>
            </a:r>
          </a:p>
          <a:p>
            <a:pPr lvl="1"/>
            <a:r>
              <a:rPr lang="en-US" dirty="0"/>
              <a:t>Conduct testing to determine to what extent uranium concentrations vary with depth and seal more shallow layers on the existing wells</a:t>
            </a:r>
          </a:p>
        </p:txBody>
      </p:sp>
    </p:spTree>
    <p:extLst>
      <p:ext uri="{BB962C8B-B14F-4D97-AF65-F5344CB8AC3E}">
        <p14:creationId xmlns:p14="http://schemas.microsoft.com/office/powerpoint/2010/main" val="302113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8924C-F2FB-9344-37CF-0A166C78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64B5-4682-1370-D654-1AA4EA60B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Site-specific drawings including plan, elevation, and section drawings. Site preparation information such as erosion and sediment control plans, site grading, drainage, utilities, and demolition and removal including hazardous materials.</a:t>
            </a:r>
          </a:p>
          <a:p>
            <a:r>
              <a:rPr lang="en-US" dirty="0"/>
              <a:t>Details and specifications for fabrication, supply of material, construction, as applicable.</a:t>
            </a:r>
          </a:p>
          <a:p>
            <a:r>
              <a:rPr lang="en-US" dirty="0"/>
              <a:t>Construction cost estimate and schedule.</a:t>
            </a:r>
          </a:p>
        </p:txBody>
      </p:sp>
    </p:spTree>
    <p:extLst>
      <p:ext uri="{BB962C8B-B14F-4D97-AF65-F5344CB8AC3E}">
        <p14:creationId xmlns:p14="http://schemas.microsoft.com/office/powerpoint/2010/main" val="1020953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95E5-02B7-1F2C-9011-7964737E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F307-03D5-CB47-3CF5-4394EFCE7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9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D509-5896-619E-4ACF-DF32742D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4EEC4FC0-4451-B89E-E48E-D7FA0D6D05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&#10;&#10;Description automatically generated">
            <a:extLst>
              <a:ext uri="{FF2B5EF4-FFF2-40B4-BE49-F238E27FC236}">
                <a16:creationId xmlns:a16="http://schemas.microsoft.com/office/drawing/2014/main" id="{5EB67C55-E978-17E0-876F-73D50D73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6" y="365126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36F82E44-0168-8418-B755-D73627FC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54" y="365124"/>
            <a:ext cx="3359749" cy="21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p&#10;&#10;Description automatically generated">
            <a:extLst>
              <a:ext uri="{FF2B5EF4-FFF2-40B4-BE49-F238E27FC236}">
                <a16:creationId xmlns:a16="http://schemas.microsoft.com/office/drawing/2014/main" id="{8AE79DEF-D9D6-9DDF-B7BF-01234552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6" y="3429000"/>
            <a:ext cx="3369823" cy="21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p&#10;&#10;Description automatically generated">
            <a:extLst>
              <a:ext uri="{FF2B5EF4-FFF2-40B4-BE49-F238E27FC236}">
                <a16:creationId xmlns:a16="http://schemas.microsoft.com/office/drawing/2014/main" id="{5C6E90A8-2FB1-6A25-7674-A239D647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6" y="3435567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p&#10;&#10;Description automatically generated">
            <a:extLst>
              <a:ext uri="{FF2B5EF4-FFF2-40B4-BE49-F238E27FC236}">
                <a16:creationId xmlns:a16="http://schemas.microsoft.com/office/drawing/2014/main" id="{9BDFCA47-919C-4BFE-7996-7416C07C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80" y="3428999"/>
            <a:ext cx="3369823" cy="21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EF913-34DB-9A55-4949-B3C3546885B6}"/>
              </a:ext>
            </a:extLst>
          </p:cNvPr>
          <p:cNvSpPr txBox="1"/>
          <p:nvPr/>
        </p:nvSpPr>
        <p:spPr>
          <a:xfrm>
            <a:off x="847625" y="2677211"/>
            <a:ext cx="19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Thickness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D6ABB-CC19-5722-6A5C-445BE486C8F7}"/>
              </a:ext>
            </a:extLst>
          </p:cNvPr>
          <p:cNvSpPr txBox="1"/>
          <p:nvPr/>
        </p:nvSpPr>
        <p:spPr>
          <a:xfrm>
            <a:off x="4437324" y="2682764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2913C-690C-1114-7AC0-94833A98468E}"/>
              </a:ext>
            </a:extLst>
          </p:cNvPr>
          <p:cNvSpPr txBox="1"/>
          <p:nvPr/>
        </p:nvSpPr>
        <p:spPr>
          <a:xfrm>
            <a:off x="8015081" y="2677211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Level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CEE8B-0B62-CF5F-4F0F-3B9CDA4C8F8E}"/>
              </a:ext>
            </a:extLst>
          </p:cNvPr>
          <p:cNvSpPr txBox="1"/>
          <p:nvPr/>
        </p:nvSpPr>
        <p:spPr>
          <a:xfrm>
            <a:off x="847625" y="5728631"/>
            <a:ext cx="236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Geology/Ditch/IGUCA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DB7A1-002D-3EDC-C7F1-774683182269}"/>
              </a:ext>
            </a:extLst>
          </p:cNvPr>
          <p:cNvSpPr txBox="1"/>
          <p:nvPr/>
        </p:nvSpPr>
        <p:spPr>
          <a:xfrm>
            <a:off x="4418466" y="5731322"/>
            <a:ext cx="187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Merged Rankings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C5479-8688-B0B7-5DCD-C86B4570AD2D}"/>
              </a:ext>
            </a:extLst>
          </p:cNvPr>
          <p:cNvSpPr txBox="1"/>
          <p:nvPr/>
        </p:nvSpPr>
        <p:spPr>
          <a:xfrm>
            <a:off x="7981280" y="5728631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HPA/Dakota Extents</a:t>
            </a:r>
          </a:p>
        </p:txBody>
      </p:sp>
    </p:spTree>
    <p:extLst>
      <p:ext uri="{BB962C8B-B14F-4D97-AF65-F5344CB8AC3E}">
        <p14:creationId xmlns:p14="http://schemas.microsoft.com/office/powerpoint/2010/main" val="178612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D509-5896-619E-4ACF-DF32742D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4EEC4FC0-4451-B89E-E48E-D7FA0D6D05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36F82E44-0168-8418-B755-D73627FC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54" y="365124"/>
            <a:ext cx="3359749" cy="21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p&#10;&#10;Description automatically generated">
            <a:extLst>
              <a:ext uri="{FF2B5EF4-FFF2-40B4-BE49-F238E27FC236}">
                <a16:creationId xmlns:a16="http://schemas.microsoft.com/office/drawing/2014/main" id="{8AE79DEF-D9D6-9DDF-B7BF-01234552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6" y="3429000"/>
            <a:ext cx="3369823" cy="21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p&#10;&#10;Description automatically generated">
            <a:extLst>
              <a:ext uri="{FF2B5EF4-FFF2-40B4-BE49-F238E27FC236}">
                <a16:creationId xmlns:a16="http://schemas.microsoft.com/office/drawing/2014/main" id="{5C6E90A8-2FB1-6A25-7674-A239D647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6" y="3435567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p&#10;&#10;Description automatically generated">
            <a:extLst>
              <a:ext uri="{FF2B5EF4-FFF2-40B4-BE49-F238E27FC236}">
                <a16:creationId xmlns:a16="http://schemas.microsoft.com/office/drawing/2014/main" id="{9BDFCA47-919C-4BFE-7996-7416C07C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80" y="3428999"/>
            <a:ext cx="3369823" cy="21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EF913-34DB-9A55-4949-B3C3546885B6}"/>
              </a:ext>
            </a:extLst>
          </p:cNvPr>
          <p:cNvSpPr txBox="1"/>
          <p:nvPr/>
        </p:nvSpPr>
        <p:spPr>
          <a:xfrm>
            <a:off x="847625" y="2677211"/>
            <a:ext cx="19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Thickness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D6ABB-CC19-5722-6A5C-445BE486C8F7}"/>
              </a:ext>
            </a:extLst>
          </p:cNvPr>
          <p:cNvSpPr txBox="1"/>
          <p:nvPr/>
        </p:nvSpPr>
        <p:spPr>
          <a:xfrm>
            <a:off x="4437324" y="2682764"/>
            <a:ext cx="184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GMD3 Rate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2913C-690C-1114-7AC0-94833A98468E}"/>
              </a:ext>
            </a:extLst>
          </p:cNvPr>
          <p:cNvSpPr txBox="1"/>
          <p:nvPr/>
        </p:nvSpPr>
        <p:spPr>
          <a:xfrm>
            <a:off x="8015081" y="2677211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Level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CEE8B-0B62-CF5F-4F0F-3B9CDA4C8F8E}"/>
              </a:ext>
            </a:extLst>
          </p:cNvPr>
          <p:cNvSpPr txBox="1"/>
          <p:nvPr/>
        </p:nvSpPr>
        <p:spPr>
          <a:xfrm>
            <a:off x="847625" y="5728631"/>
            <a:ext cx="236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Geology/Ditch/IGUCA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DB7A1-002D-3EDC-C7F1-774683182269}"/>
              </a:ext>
            </a:extLst>
          </p:cNvPr>
          <p:cNvSpPr txBox="1"/>
          <p:nvPr/>
        </p:nvSpPr>
        <p:spPr>
          <a:xfrm>
            <a:off x="4418466" y="5731322"/>
            <a:ext cx="187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Merged Rankings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C5479-8688-B0B7-5DCD-C86B4570AD2D}"/>
              </a:ext>
            </a:extLst>
          </p:cNvPr>
          <p:cNvSpPr txBox="1"/>
          <p:nvPr/>
        </p:nvSpPr>
        <p:spPr>
          <a:xfrm>
            <a:off x="7981280" y="5728631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HPA/Dakota Extents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DDF3DE-AB0E-34D0-601C-ED8F25A8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26" y="365123"/>
            <a:ext cx="3359748" cy="2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5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B928-307C-5C7C-3F67-FC14BBA7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9537-68EA-3E77-6A72-515B2815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50" y="1859917"/>
            <a:ext cx="12381771" cy="51235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2A603C3C-0145-5456-64B9-9E91A4DB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13" y="39054"/>
            <a:ext cx="10048973" cy="681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5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6809-7DCD-A29D-A38C-C967B12A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logo for a company&#10;&#10;Description automatically generated">
            <a:extLst>
              <a:ext uri="{FF2B5EF4-FFF2-40B4-BE49-F238E27FC236}">
                <a16:creationId xmlns:a16="http://schemas.microsoft.com/office/drawing/2014/main" id="{CDD19A3B-3884-F6AB-1D25-F7DCB29B1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56" y="0"/>
            <a:ext cx="6853287" cy="6853287"/>
          </a:xfrm>
        </p:spPr>
      </p:pic>
    </p:spTree>
    <p:extLst>
      <p:ext uri="{BB962C8B-B14F-4D97-AF65-F5344CB8AC3E}">
        <p14:creationId xmlns:p14="http://schemas.microsoft.com/office/powerpoint/2010/main" val="229991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EFD2A-200E-DC56-D4FE-BEB469D1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Upper Ark Watershed Group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89CEE0-3D05-8D56-8992-773F5466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Advisory committee started in June 2022. </a:t>
            </a:r>
          </a:p>
          <a:p>
            <a:r>
              <a:rPr lang="en-US" sz="1800" dirty="0"/>
              <a:t>Group meets monthly.</a:t>
            </a:r>
          </a:p>
          <a:p>
            <a:r>
              <a:rPr lang="en-US" sz="1800" dirty="0"/>
              <a:t>Mission, bylaws, and articles of incorporation were drafted.</a:t>
            </a:r>
          </a:p>
          <a:p>
            <a:r>
              <a:rPr lang="en-US" sz="1800" dirty="0"/>
              <a:t>Initial board was put in place July 2023.</a:t>
            </a:r>
          </a:p>
          <a:p>
            <a:r>
              <a:rPr lang="en-US" sz="1800" dirty="0"/>
              <a:t>Officially incorporated as a 501(c)(3) not-for-profit organization in December 2023.</a:t>
            </a:r>
          </a:p>
          <a:p>
            <a:r>
              <a:rPr lang="en-US" sz="1800" dirty="0"/>
              <a:t>Watershed restoration plan to be completed in June 2024.</a:t>
            </a:r>
          </a:p>
        </p:txBody>
      </p:sp>
      <p:pic>
        <p:nvPicPr>
          <p:cNvPr id="5" name="Content Placeholder 4" descr="A map of waterbeds and a map of waterbeds&#10;&#10;Description automatically generated">
            <a:extLst>
              <a:ext uri="{FF2B5EF4-FFF2-40B4-BE49-F238E27FC236}">
                <a16:creationId xmlns:a16="http://schemas.microsoft.com/office/drawing/2014/main" id="{3F88478F-4D7E-C3A6-DA79-6A52CCEC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43" y="625683"/>
            <a:ext cx="6399170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4721-3D5E-893B-41BF-FD43972E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Restoration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4D8C-502A-7734-12B7-5F8967E89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Detail the water supply, local ecology, local population, recreational opportunity, and water demands. Identify all threats and resource concerns within the watershed.</a:t>
            </a:r>
          </a:p>
          <a:p>
            <a:r>
              <a:rPr lang="en-US" dirty="0"/>
              <a:t>Detail work underway to address concerns or otherwise improve the watershed.</a:t>
            </a:r>
          </a:p>
          <a:p>
            <a:r>
              <a:rPr lang="en-US" dirty="0"/>
              <a:t>Detail potential projects that can address or improve the watershed.</a:t>
            </a:r>
          </a:p>
          <a:p>
            <a:pPr lvl="1"/>
            <a:r>
              <a:rPr lang="en-US" dirty="0"/>
              <a:t>Identify any funding shortfalls.</a:t>
            </a:r>
          </a:p>
          <a:p>
            <a:pPr lvl="1"/>
            <a:r>
              <a:rPr lang="en-US" dirty="0"/>
              <a:t>Identify any opportunity for collaboration.</a:t>
            </a:r>
          </a:p>
          <a:p>
            <a:pPr lvl="1"/>
            <a:r>
              <a:rPr lang="en-US" dirty="0"/>
              <a:t>Identify opportunities to fund projects.</a:t>
            </a:r>
          </a:p>
        </p:txBody>
      </p:sp>
    </p:spTree>
    <p:extLst>
      <p:ext uri="{BB962C8B-B14F-4D97-AF65-F5344CB8AC3E}">
        <p14:creationId xmlns:p14="http://schemas.microsoft.com/office/powerpoint/2010/main" val="277955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25FC-4D6E-CBBF-E173-6DF8F09E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white rectangular sign with text&#10;&#10;Description automatically generated with medium confidence">
            <a:extLst>
              <a:ext uri="{FF2B5EF4-FFF2-40B4-BE49-F238E27FC236}">
                <a16:creationId xmlns:a16="http://schemas.microsoft.com/office/drawing/2014/main" id="{B5FA14B1-8BA5-A397-DB54-40BA06FAA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1" y="365125"/>
            <a:ext cx="6162261" cy="62453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5B83F-940F-9689-6566-0C7D457A5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380" y="1766613"/>
            <a:ext cx="4417372" cy="44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190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388</TotalTime>
  <Words>887</Words>
  <Application>Microsoft Office PowerPoint</Application>
  <PresentationFormat>Widescreen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Tw Cen MT</vt:lpstr>
      <vt:lpstr>Droplet</vt:lpstr>
      <vt:lpstr>Update on District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Ark Watershed Group</vt:lpstr>
      <vt:lpstr>Watershed Restoration Plan</vt:lpstr>
      <vt:lpstr>PowerPoint Presentation</vt:lpstr>
      <vt:lpstr>National Water Quality Initiative (NWQI)</vt:lpstr>
      <vt:lpstr>NWQI (cont’d)</vt:lpstr>
      <vt:lpstr>Smart plan</vt:lpstr>
      <vt:lpstr>Statistical Analysis</vt:lpstr>
      <vt:lpstr>Forage Production Model</vt:lpstr>
      <vt:lpstr>Smart plan</vt:lpstr>
      <vt:lpstr>Smart plan</vt:lpstr>
      <vt:lpstr>Master Irrigator</vt:lpstr>
      <vt:lpstr>PowerPoint Presentation</vt:lpstr>
      <vt:lpstr>PowerPoint Presentation</vt:lpstr>
      <vt:lpstr>Master Irrigator Lite Event</vt:lpstr>
      <vt:lpstr>South Side Ditch Conversion to Pipe</vt:lpstr>
      <vt:lpstr>PowerPoint Presentation</vt:lpstr>
      <vt:lpstr>City of Deerfield</vt:lpstr>
      <vt:lpstr>Deliverables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District Projects</dc:title>
  <dc:creator>Trevor Ahring</dc:creator>
  <cp:lastModifiedBy>Trevor Ahring</cp:lastModifiedBy>
  <cp:revision>4</cp:revision>
  <dcterms:created xsi:type="dcterms:W3CDTF">2024-03-12T20:34:26Z</dcterms:created>
  <dcterms:modified xsi:type="dcterms:W3CDTF">2024-03-13T11:45:38Z</dcterms:modified>
</cp:coreProperties>
</file>