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94.jpg" ContentType="image/pn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2" r:id="rId3"/>
    <p:sldMasterId id="2147483685" r:id="rId4"/>
    <p:sldMasterId id="2147483697" r:id="rId5"/>
    <p:sldMasterId id="2147483709" r:id="rId6"/>
    <p:sldMasterId id="2147483721" r:id="rId7"/>
    <p:sldMasterId id="2147483745" r:id="rId8"/>
    <p:sldMasterId id="2147483757" r:id="rId9"/>
    <p:sldMasterId id="2147483781" r:id="rId10"/>
    <p:sldMasterId id="2147483794" r:id="rId11"/>
  </p:sldMasterIdLst>
  <p:notesMasterIdLst>
    <p:notesMasterId r:id="rId62"/>
  </p:notesMasterIdLst>
  <p:sldIdLst>
    <p:sldId id="298" r:id="rId12"/>
    <p:sldId id="616" r:id="rId13"/>
    <p:sldId id="662" r:id="rId14"/>
    <p:sldId id="518" r:id="rId15"/>
    <p:sldId id="519" r:id="rId16"/>
    <p:sldId id="516" r:id="rId17"/>
    <p:sldId id="517" r:id="rId18"/>
    <p:sldId id="277" r:id="rId19"/>
    <p:sldId id="521" r:id="rId20"/>
    <p:sldId id="370" r:id="rId21"/>
    <p:sldId id="550" r:id="rId22"/>
    <p:sldId id="663" r:id="rId23"/>
    <p:sldId id="297" r:id="rId24"/>
    <p:sldId id="311" r:id="rId25"/>
    <p:sldId id="639" r:id="rId26"/>
    <p:sldId id="644" r:id="rId27"/>
    <p:sldId id="643" r:id="rId28"/>
    <p:sldId id="646" r:id="rId29"/>
    <p:sldId id="296" r:id="rId30"/>
    <p:sldId id="641" r:id="rId31"/>
    <p:sldId id="665" r:id="rId32"/>
    <p:sldId id="256" r:id="rId33"/>
    <p:sldId id="645" r:id="rId34"/>
    <p:sldId id="607" r:id="rId35"/>
    <p:sldId id="344" r:id="rId36"/>
    <p:sldId id="648" r:id="rId37"/>
    <p:sldId id="264" r:id="rId38"/>
    <p:sldId id="260" r:id="rId39"/>
    <p:sldId id="347" r:id="rId40"/>
    <p:sldId id="658" r:id="rId41"/>
    <p:sldId id="664" r:id="rId42"/>
    <p:sldId id="340" r:id="rId43"/>
    <p:sldId id="598" r:id="rId44"/>
    <p:sldId id="651" r:id="rId45"/>
    <p:sldId id="659" r:id="rId46"/>
    <p:sldId id="667" r:id="rId47"/>
    <p:sldId id="300" r:id="rId48"/>
    <p:sldId id="653" r:id="rId49"/>
    <p:sldId id="650" r:id="rId50"/>
    <p:sldId id="656" r:id="rId51"/>
    <p:sldId id="294" r:id="rId52"/>
    <p:sldId id="341" r:id="rId53"/>
    <p:sldId id="271" r:id="rId54"/>
    <p:sldId id="668" r:id="rId55"/>
    <p:sldId id="601" r:id="rId56"/>
    <p:sldId id="660" r:id="rId57"/>
    <p:sldId id="661" r:id="rId58"/>
    <p:sldId id="669" r:id="rId59"/>
    <p:sldId id="670" r:id="rId60"/>
    <p:sldId id="67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EB51C-BF95-4269-BB6B-94AB8EEE6928}"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5D41B-636D-4F0A-905A-EB547326B533}" type="slidenum">
              <a:rPr lang="en-US" smtClean="0"/>
              <a:t>‹#›</a:t>
            </a:fld>
            <a:endParaRPr lang="en-US"/>
          </a:p>
        </p:txBody>
      </p:sp>
    </p:spTree>
    <p:extLst>
      <p:ext uri="{BB962C8B-B14F-4D97-AF65-F5344CB8AC3E}">
        <p14:creationId xmlns:p14="http://schemas.microsoft.com/office/powerpoint/2010/main" val="381024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1217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95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03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31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official Management Program document discusses relationships and interdependent roles of the Groundwater Management District No. 3 (GMD3) with its water management partners to conserve and develop the water resources of the state and achieve the mission of the governing body.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2E138-7B03-455D-9114-C8BA672820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4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GMD3, there are 6 Management Program activity areas that will be reviewed at our annual meeting in March.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334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735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of parcels have out of state ownership.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35D00-9B46-604A-9C5F-0772CF34C6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653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1CF6-A4F1-42F8-9436-FC18C7938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A7DC27-96A2-4E05-A9A1-4B92AA558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5B3FA9-1BCE-4F80-853E-45733817AB98}"/>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5" name="Footer Placeholder 4">
            <a:extLst>
              <a:ext uri="{FF2B5EF4-FFF2-40B4-BE49-F238E27FC236}">
                <a16:creationId xmlns:a16="http://schemas.microsoft.com/office/drawing/2014/main" id="{A4B19844-DEA6-41DF-807B-342BD9A95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AEC99-7D9B-4148-8BB8-498DD3C0461C}"/>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702781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F97D-7B2D-40F3-A9EF-BD46927F16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4BB98-1850-4215-8BD3-1A0C1DFFF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B270D-0018-4675-9DAB-1A477F286572}"/>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5" name="Footer Placeholder 4">
            <a:extLst>
              <a:ext uri="{FF2B5EF4-FFF2-40B4-BE49-F238E27FC236}">
                <a16:creationId xmlns:a16="http://schemas.microsoft.com/office/drawing/2014/main" id="{CBE2B3D4-0615-4729-A6DB-E91B9271A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EC0EE-911C-4429-AAF5-E1C5824C8C4F}"/>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35653715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174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2227" y="3836214"/>
            <a:ext cx="10994760" cy="1628852"/>
          </a:xfrm>
          <a:noFill/>
          <a:effectLst/>
        </p:spPr>
        <p:txBody>
          <a:bodyPr>
            <a:normAutofit/>
          </a:bodyPr>
          <a:lstStyle>
            <a:lvl1pPr algn="l">
              <a:defRPr sz="4800">
                <a:solidFill>
                  <a:srgbClr val="0070C0"/>
                </a:solidFill>
                <a:effectLst>
                  <a:outerShdw blurRad="76200" dist="38100" dir="3000000" algn="ctr" rotWithShape="0">
                    <a:schemeClr val="tx1">
                      <a:alpha val="41000"/>
                    </a:scheme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802227" y="5465067"/>
            <a:ext cx="10994760" cy="814427"/>
          </a:xfrm>
          <a:noFill/>
        </p:spPr>
        <p:txBody>
          <a:bodyPr>
            <a:normAutofit/>
          </a:bodyPr>
          <a:lstStyle>
            <a:lvl1pPr marL="0" indent="0" algn="l">
              <a:buNone/>
              <a:defRPr sz="3733" b="0" i="0">
                <a:solidFill>
                  <a:srgbClr val="00206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9560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985720"/>
            <a:ext cx="10994760" cy="985720"/>
          </a:xfrm>
        </p:spPr>
        <p:txBody>
          <a:bodyPr>
            <a:normAutofit/>
          </a:bodyPr>
          <a:lstStyle>
            <a:lvl1pPr algn="l">
              <a:defRPr sz="48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598621" y="2003754"/>
            <a:ext cx="10994760" cy="4275735"/>
          </a:xfrm>
        </p:spPr>
        <p:txBody>
          <a:bodyPr/>
          <a:lstStyle>
            <a:lvl1pPr algn="l">
              <a:defRPr sz="3733">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895359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2721" y="578507"/>
            <a:ext cx="7940660" cy="763525"/>
          </a:xfrm>
        </p:spPr>
        <p:txBody>
          <a:bodyPr>
            <a:normAutofit/>
          </a:bodyPr>
          <a:lstStyle>
            <a:lvl1pPr algn="l">
              <a:defRPr sz="480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652721" y="1598079"/>
            <a:ext cx="7940660" cy="4681415"/>
          </a:xfrm>
        </p:spPr>
        <p:txBody>
          <a:bodyPr/>
          <a:lstStyle>
            <a:lvl1pPr>
              <a:defRPr sz="3733">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24562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056525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330593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985721"/>
            <a:ext cx="10994761" cy="1018033"/>
          </a:xfrm>
        </p:spPr>
        <p:txBody>
          <a:bodyPr>
            <a:normAutofit/>
          </a:bodyPr>
          <a:lstStyle>
            <a:lvl1pPr algn="l">
              <a:defRPr sz="48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15839" y="2446427"/>
            <a:ext cx="5386917" cy="639763"/>
          </a:xfrm>
        </p:spPr>
        <p:txBody>
          <a:bodyPr anchor="b"/>
          <a:lstStyle>
            <a:lvl1pPr marL="0" indent="0" algn="ctr">
              <a:buNone/>
              <a:defRPr sz="3200" b="1">
                <a:solidFill>
                  <a:srgbClr val="00206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15839" y="3021787"/>
            <a:ext cx="5386917" cy="2850495"/>
          </a:xfrm>
        </p:spPr>
        <p:txBody>
          <a:bodyPr/>
          <a:lstStyle>
            <a:lvl1pPr algn="ctr">
              <a:defRPr sz="3200">
                <a:solidFill>
                  <a:srgbClr val="002060"/>
                </a:solidFill>
              </a:defRPr>
            </a:lvl1pPr>
            <a:lvl2pPr algn="ctr">
              <a:defRPr sz="2667">
                <a:solidFill>
                  <a:srgbClr val="002060"/>
                </a:solidFill>
              </a:defRPr>
            </a:lvl2pPr>
            <a:lvl3pPr algn="ctr">
              <a:defRPr sz="2400">
                <a:solidFill>
                  <a:srgbClr val="002060"/>
                </a:solidFill>
              </a:defRPr>
            </a:lvl3pPr>
            <a:lvl4pPr algn="ctr">
              <a:defRPr sz="2133">
                <a:solidFill>
                  <a:srgbClr val="002060"/>
                </a:solidFill>
              </a:defRPr>
            </a:lvl4pPr>
            <a:lvl5pPr algn="ctr">
              <a:defRPr sz="2133">
                <a:solidFill>
                  <a:srgbClr val="002060"/>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1" y="2446427"/>
            <a:ext cx="5389033" cy="639763"/>
          </a:xfrm>
        </p:spPr>
        <p:txBody>
          <a:bodyPr anchor="b"/>
          <a:lstStyle>
            <a:lvl1pPr marL="0" indent="0" algn="ctr">
              <a:buNone/>
              <a:defRPr sz="3200" b="1">
                <a:solidFill>
                  <a:srgbClr val="00206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096001" y="3021787"/>
            <a:ext cx="5389033" cy="2850495"/>
          </a:xfrm>
        </p:spPr>
        <p:txBody>
          <a:bodyPr/>
          <a:lstStyle>
            <a:lvl1pPr algn="ctr">
              <a:defRPr sz="3200">
                <a:solidFill>
                  <a:srgbClr val="002060"/>
                </a:solidFill>
              </a:defRPr>
            </a:lvl1pPr>
            <a:lvl2pPr algn="ctr">
              <a:defRPr sz="2667">
                <a:solidFill>
                  <a:srgbClr val="002060"/>
                </a:solidFill>
              </a:defRPr>
            </a:lvl2pPr>
            <a:lvl3pPr algn="ctr">
              <a:defRPr sz="2400">
                <a:solidFill>
                  <a:srgbClr val="002060"/>
                </a:solidFill>
              </a:defRPr>
            </a:lvl3pPr>
            <a:lvl4pPr algn="ctr">
              <a:defRPr sz="2133">
                <a:solidFill>
                  <a:srgbClr val="002060"/>
                </a:solidFill>
              </a:defRPr>
            </a:lvl4pPr>
            <a:lvl5pPr algn="ctr">
              <a:defRPr sz="2133">
                <a:solidFill>
                  <a:srgbClr val="002060"/>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39419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55135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90938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07575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C624B-67D7-46FA-B54C-43B7F0EE6A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550BD9-A031-42BC-909C-437E95AEE7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9F07F-FCF5-464C-83F5-E69DF5AA6BD0}"/>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5" name="Footer Placeholder 4">
            <a:extLst>
              <a:ext uri="{FF2B5EF4-FFF2-40B4-BE49-F238E27FC236}">
                <a16:creationId xmlns:a16="http://schemas.microsoft.com/office/drawing/2014/main" id="{D402BA61-346D-40F9-9262-35A7DA920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1A2D0-6BC0-49DA-943C-992B5C7E938B}"/>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30531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367910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385796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8" name="Picture 7"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77967" y="310161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3131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4A4FE8-FCE1-4DF8-832E-D3018276F129}"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0461011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1586603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4A4FE8-FCE1-4DF8-832E-D3018276F129}"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0041404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A4FE8-FCE1-4DF8-832E-D3018276F129}"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3502794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A4FE8-FCE1-4DF8-832E-D3018276F129}"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0662060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A4FE8-FCE1-4DF8-832E-D3018276F129}"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9353764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A4FE8-FCE1-4DF8-832E-D3018276F129}"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205562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4473135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0721690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27229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8572887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08648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422003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678560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A4FE8-FCE1-4DF8-832E-D3018276F12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317014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A4FE8-FCE1-4DF8-832E-D3018276F129}"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437554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A4FE8-FCE1-4DF8-832E-D3018276F129}"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474232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A4FE8-FCE1-4DF8-832E-D3018276F129}"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5014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28882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EDC7-EC4A-4C0A-ACBA-8F30BCFDB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B374C-E184-46A4-8F7B-1FEBCE9AB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F2280-828C-4A2A-87B6-120D1C7FB27F}"/>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5" name="Footer Placeholder 4">
            <a:extLst>
              <a:ext uri="{FF2B5EF4-FFF2-40B4-BE49-F238E27FC236}">
                <a16:creationId xmlns:a16="http://schemas.microsoft.com/office/drawing/2014/main" id="{44550CD8-F069-411E-8D85-2FA01C2C9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4A0DF-8326-4355-9DBA-12AF016C2B58}"/>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3329898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87477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823394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497944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2227" y="3836214"/>
            <a:ext cx="10994760" cy="1628852"/>
          </a:xfrm>
          <a:noFill/>
          <a:effectLst/>
        </p:spPr>
        <p:txBody>
          <a:bodyPr>
            <a:normAutofit/>
          </a:bodyPr>
          <a:lstStyle>
            <a:lvl1pPr algn="l">
              <a:defRPr sz="3600">
                <a:solidFill>
                  <a:srgbClr val="0070C0"/>
                </a:solidFill>
                <a:effectLst>
                  <a:outerShdw blurRad="76200" dist="38100" dir="3000000" algn="ctr" rotWithShape="0">
                    <a:schemeClr val="tx1">
                      <a:alpha val="41000"/>
                    </a:scheme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802227" y="5465068"/>
            <a:ext cx="10994760" cy="814427"/>
          </a:xfrm>
          <a:noFill/>
        </p:spPr>
        <p:txBody>
          <a:bodyPr>
            <a:normAutofit/>
          </a:bodyPr>
          <a:lstStyle>
            <a:lvl1pPr marL="0" indent="0" algn="l">
              <a:buNone/>
              <a:defRPr sz="2800" b="0" i="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54636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985720"/>
            <a:ext cx="10994760" cy="985720"/>
          </a:xfrm>
        </p:spPr>
        <p:txBody>
          <a:bodyPr>
            <a:normAutofit/>
          </a:bodyPr>
          <a:lstStyle>
            <a:lvl1pPr algn="l">
              <a:defRPr sz="36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598621" y="2003755"/>
            <a:ext cx="10994760" cy="4275735"/>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0710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2722" y="578507"/>
            <a:ext cx="7940660" cy="763525"/>
          </a:xfrm>
        </p:spPr>
        <p:txBody>
          <a:bodyPr>
            <a:normAutofit/>
          </a:bodyPr>
          <a:lstStyle>
            <a:lvl1pPr algn="l">
              <a:defRPr sz="360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652722" y="1598080"/>
            <a:ext cx="7940660" cy="4681415"/>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61130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293495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49532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1" y="985722"/>
            <a:ext cx="10994761" cy="1018033"/>
          </a:xfrm>
        </p:spPr>
        <p:txBody>
          <a:bodyPr>
            <a:normAutofit/>
          </a:bodyPr>
          <a:lstStyle>
            <a:lvl1pPr algn="l">
              <a:defRPr sz="36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15839" y="2446428"/>
            <a:ext cx="5386917" cy="639763"/>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15839" y="3021788"/>
            <a:ext cx="5386917" cy="2850495"/>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2" y="2446428"/>
            <a:ext cx="5389033" cy="639763"/>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96002" y="3021788"/>
            <a:ext cx="5389033" cy="2850495"/>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38446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1584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66D1-28F6-471F-837B-172720ED1E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383125-AD0A-4E17-9DD7-BE7A44A9F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B3FF33-35D5-4910-B599-577B294D7FE7}"/>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5" name="Footer Placeholder 4">
            <a:extLst>
              <a:ext uri="{FF2B5EF4-FFF2-40B4-BE49-F238E27FC236}">
                <a16:creationId xmlns:a16="http://schemas.microsoft.com/office/drawing/2014/main" id="{21F952DD-2B44-434B-9371-DD05210C6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FD02B-72E2-4B00-8636-69177D2A8FA9}"/>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191396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92145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715613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4185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14378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8" name="Picture 7"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77967" y="3101619"/>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424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77192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886996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000755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A4FE8-FCE1-4DF8-832E-D3018276F12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930046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A4FE8-FCE1-4DF8-832E-D3018276F129}"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82461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3117-E2A2-43AA-A094-8214A473D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C5E3C-E462-435F-BC1A-DDBDE75552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8986A-3672-458B-BCD2-F8F421179A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3CE92-413D-47A3-AB10-F6AA06E310B1}"/>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6" name="Footer Placeholder 5">
            <a:extLst>
              <a:ext uri="{FF2B5EF4-FFF2-40B4-BE49-F238E27FC236}">
                <a16:creationId xmlns:a16="http://schemas.microsoft.com/office/drawing/2014/main" id="{8B89067E-7D11-432E-B68E-EE4587DCF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8D9B5-A7BA-4FBB-B713-22C8BDE363D2}"/>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1567693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A4FE8-FCE1-4DF8-832E-D3018276F129}"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710605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A4FE8-FCE1-4DF8-832E-D3018276F129}"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760409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10896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31517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1749565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53545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D93F4C7-182E-43C8-AE94-07C84230FE4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790177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3F4C7-182E-43C8-AE94-07C84230FE4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2141780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3F4C7-182E-43C8-AE94-07C84230FE4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16317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93F4C7-182E-43C8-AE94-07C84230FE4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3302250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B3A7-4D28-4BE0-9624-F41AC68E20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8A24A8-1F38-4B09-BC8E-ED28192BE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50B4B-33A6-4B5D-AF27-1429C65BDD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8F6AD-BC59-4708-944E-C8421590E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C8BD0-A1E0-4C8A-B535-81137686C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6BE446-EB41-4F83-BF1D-70E7ED085D78}"/>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8" name="Footer Placeholder 7">
            <a:extLst>
              <a:ext uri="{FF2B5EF4-FFF2-40B4-BE49-F238E27FC236}">
                <a16:creationId xmlns:a16="http://schemas.microsoft.com/office/drawing/2014/main" id="{32AC769C-2BFD-466D-880C-8DF7A285ED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AB2B77-782D-40FA-A62C-EFE9D9D2C600}"/>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3127106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93F4C7-182E-43C8-AE94-07C84230FE49}"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4150639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93F4C7-182E-43C8-AE94-07C84230FE49}"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413469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3F4C7-182E-43C8-AE94-07C84230FE49}"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2818440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D93F4C7-182E-43C8-AE94-07C84230FE4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2500692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D93F4C7-182E-43C8-AE94-07C84230FE4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315291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3F4C7-182E-43C8-AE94-07C84230FE4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7074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3F4C7-182E-43C8-AE94-07C84230FE4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F7D7-CBD1-421E-97CB-B73960AE575E}" type="slidenum">
              <a:rPr lang="en-US" smtClean="0"/>
              <a:t>‹#›</a:t>
            </a:fld>
            <a:endParaRPr lang="en-US"/>
          </a:p>
        </p:txBody>
      </p:sp>
    </p:spTree>
    <p:extLst>
      <p:ext uri="{BB962C8B-B14F-4D97-AF65-F5344CB8AC3E}">
        <p14:creationId xmlns:p14="http://schemas.microsoft.com/office/powerpoint/2010/main" val="2034102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C94C-6010-45B9-9D5C-BBFE518A91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81F4-05DF-48F0-8543-D6BB5EECEB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53808D-AC3E-46C5-8289-269E2A69ADAB}"/>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5" name="Footer Placeholder 4">
            <a:extLst>
              <a:ext uri="{FF2B5EF4-FFF2-40B4-BE49-F238E27FC236}">
                <a16:creationId xmlns:a16="http://schemas.microsoft.com/office/drawing/2014/main" id="{1A6C7781-7789-4912-96EB-C2A8EB388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90261-E68E-41C1-B4D3-97DFF59669B1}"/>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00840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C3F2-86ED-40E9-A139-38996C190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E1E6A-E4AF-4EA8-8FB1-A07D617DD1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7AF76-DDB4-45E7-B460-730E87F026F2}"/>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5" name="Footer Placeholder 4">
            <a:extLst>
              <a:ext uri="{FF2B5EF4-FFF2-40B4-BE49-F238E27FC236}">
                <a16:creationId xmlns:a16="http://schemas.microsoft.com/office/drawing/2014/main" id="{6180CD5C-C8C7-4674-BFF0-9FB1998AA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3D3FD-DCB1-462A-A95B-98E3AE95ED39}"/>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537204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DF51-1800-4A3D-BECC-C69A57364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1230F-895B-4BCA-A635-6F1222703C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AE4CDC-6EC1-4389-8355-0984E0E71473}"/>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5" name="Footer Placeholder 4">
            <a:extLst>
              <a:ext uri="{FF2B5EF4-FFF2-40B4-BE49-F238E27FC236}">
                <a16:creationId xmlns:a16="http://schemas.microsoft.com/office/drawing/2014/main" id="{79E80E52-68B0-402F-8589-EC470214A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70352-6797-406A-A512-13A90A8AE9EC}"/>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42557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5C11-625B-422E-B389-9FF6494B6E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82E840-6D02-4700-A32D-D30B3003EDE9}"/>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4" name="Footer Placeholder 3">
            <a:extLst>
              <a:ext uri="{FF2B5EF4-FFF2-40B4-BE49-F238E27FC236}">
                <a16:creationId xmlns:a16="http://schemas.microsoft.com/office/drawing/2014/main" id="{2962BBEB-494E-4991-BF5A-9FE04427DB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012DF-A53A-4EFD-BCD2-740871A0272F}"/>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31482453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1AEE-5642-474D-8C57-95B2AC9E8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D8A08E-E252-4490-B59F-8611D58A0E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915A92-B9E5-4E0A-9B5E-6720753F0C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7D515B-8DF3-4A68-B2B4-56C611CDA056}"/>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6" name="Footer Placeholder 5">
            <a:extLst>
              <a:ext uri="{FF2B5EF4-FFF2-40B4-BE49-F238E27FC236}">
                <a16:creationId xmlns:a16="http://schemas.microsoft.com/office/drawing/2014/main" id="{8872EB17-9972-4A65-BA72-A85FD0A80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F15D3-E49D-4072-8D84-60814DBDC228}"/>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4255932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A1A1-67CB-423F-A049-F975E9645B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A1D242-0D96-4A89-8043-FC2C4D2DE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8204B3-3307-46B9-AE06-176D698571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64472-CE33-4F18-97C8-DC7E09CB2F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548C4B-4122-4D31-AF17-8CC1BCB486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8FF48-FFC6-41DB-AD79-5CB87B9660E9}"/>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8" name="Footer Placeholder 7">
            <a:extLst>
              <a:ext uri="{FF2B5EF4-FFF2-40B4-BE49-F238E27FC236}">
                <a16:creationId xmlns:a16="http://schemas.microsoft.com/office/drawing/2014/main" id="{84D57F5A-2BC6-4E8D-A9AA-BB860760E6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92992-A4AA-4BD3-9910-C32A7B3E7C0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457541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C0F2-2059-41C2-B4AF-FC0415FA74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CF8FF-5191-4324-9C80-5CC05A9B613E}"/>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4" name="Footer Placeholder 3">
            <a:extLst>
              <a:ext uri="{FF2B5EF4-FFF2-40B4-BE49-F238E27FC236}">
                <a16:creationId xmlns:a16="http://schemas.microsoft.com/office/drawing/2014/main" id="{FBBEE1AB-9887-4680-A4C4-4618461571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F1C6B2-BE07-4887-9027-1921D7E2810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927781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BD05D-1260-4B06-903C-979BC849374C}"/>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3" name="Footer Placeholder 2">
            <a:extLst>
              <a:ext uri="{FF2B5EF4-FFF2-40B4-BE49-F238E27FC236}">
                <a16:creationId xmlns:a16="http://schemas.microsoft.com/office/drawing/2014/main" id="{6E57DB97-3F48-4467-B477-BA209AAB8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A7064B-020B-41A9-A979-17A500C3D1FB}"/>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4156203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FCD9-8593-479D-8E1D-3C63CB37F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8041CC-E6BE-48FF-AB18-DD09DD01C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F5015-CE5E-440D-BE02-3AF15967F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BF306B-318D-448B-9F61-5F8665843719}"/>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6" name="Footer Placeholder 5">
            <a:extLst>
              <a:ext uri="{FF2B5EF4-FFF2-40B4-BE49-F238E27FC236}">
                <a16:creationId xmlns:a16="http://schemas.microsoft.com/office/drawing/2014/main" id="{D8C16FB4-AD78-4D22-A1E9-99D885893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D7DF6-3D9C-4584-A314-D908E2C6F4B9}"/>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2888401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18E5-6A65-468C-B30F-D01A490AE8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28FF7C-7BC2-4F76-BB3C-AFA0919622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067554-5A78-401D-88DC-5242582B0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00FAED-5AB6-4D32-BC2D-42EE1A4B1A93}"/>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6" name="Footer Placeholder 5">
            <a:extLst>
              <a:ext uri="{FF2B5EF4-FFF2-40B4-BE49-F238E27FC236}">
                <a16:creationId xmlns:a16="http://schemas.microsoft.com/office/drawing/2014/main" id="{40AA0C9E-8E1E-410E-8B89-CE0164946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11013-045A-46E4-8996-BE4E13BDEEC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4241029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A706-13A5-45BF-A960-F9BFB63D8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7F660-18B4-4776-BF1E-F16C113C68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4CFFE-B383-40E0-AE43-9F922436B6C1}"/>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5" name="Footer Placeholder 4">
            <a:extLst>
              <a:ext uri="{FF2B5EF4-FFF2-40B4-BE49-F238E27FC236}">
                <a16:creationId xmlns:a16="http://schemas.microsoft.com/office/drawing/2014/main" id="{974FF3DE-D185-4B17-B38F-B6FB9C739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97DBA8-E265-4480-8387-A2A4325BBCA3}"/>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193760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0100-A3D4-4B9C-83CD-E6649BBEBF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32262-1243-4CD8-90E0-1019F51927A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103A1-6E02-434F-969E-64E4A81FCA67}"/>
              </a:ext>
            </a:extLst>
          </p:cNvPr>
          <p:cNvSpPr>
            <a:spLocks noGrp="1"/>
          </p:cNvSpPr>
          <p:nvPr>
            <p:ph type="dt" sz="half" idx="10"/>
          </p:nvPr>
        </p:nvSpPr>
        <p:spPr/>
        <p:txBody>
          <a:bodyPr/>
          <a:lstStyle/>
          <a:p>
            <a:fld id="{5E6AA584-D876-4215-9036-17A36A6D8CC1}" type="datetimeFigureOut">
              <a:rPr lang="en-US" smtClean="0"/>
              <a:t>3/5/2024</a:t>
            </a:fld>
            <a:endParaRPr lang="en-US"/>
          </a:p>
        </p:txBody>
      </p:sp>
      <p:sp>
        <p:nvSpPr>
          <p:cNvPr id="5" name="Footer Placeholder 4">
            <a:extLst>
              <a:ext uri="{FF2B5EF4-FFF2-40B4-BE49-F238E27FC236}">
                <a16:creationId xmlns:a16="http://schemas.microsoft.com/office/drawing/2014/main" id="{3965A572-A8CF-496A-9790-8F19DE3D8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3B545-D862-44C0-BE15-DEE07BD4C29B}"/>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20638399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C94C-6010-45B9-9D5C-BBFE518A915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2181F4-05DF-48F0-8543-D6BB5EECEBB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53808D-AC3E-46C5-8289-269E2A69ADAB}"/>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5" name="Footer Placeholder 4">
            <a:extLst>
              <a:ext uri="{FF2B5EF4-FFF2-40B4-BE49-F238E27FC236}">
                <a16:creationId xmlns:a16="http://schemas.microsoft.com/office/drawing/2014/main" id="{1A6C7781-7789-4912-96EB-C2A8EB388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90261-E68E-41C1-B4D3-97DFF59669B1}"/>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289718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C3F2-86ED-40E9-A139-38996C190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E1E6A-E4AF-4EA8-8FB1-A07D617DD1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7AF76-DDB4-45E7-B460-730E87F026F2}"/>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5" name="Footer Placeholder 4">
            <a:extLst>
              <a:ext uri="{FF2B5EF4-FFF2-40B4-BE49-F238E27FC236}">
                <a16:creationId xmlns:a16="http://schemas.microsoft.com/office/drawing/2014/main" id="{6180CD5C-C8C7-4674-BFF0-9FB1998AA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3D3FD-DCB1-462A-A95B-98E3AE95ED39}"/>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808952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547E0-167C-40FC-B69F-06BF4368E8FB}"/>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3" name="Footer Placeholder 2">
            <a:extLst>
              <a:ext uri="{FF2B5EF4-FFF2-40B4-BE49-F238E27FC236}">
                <a16:creationId xmlns:a16="http://schemas.microsoft.com/office/drawing/2014/main" id="{D0217791-10CC-4449-A70D-387FA4DB81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128F06-BBA2-4DB0-B0D6-D29A94054563}"/>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267022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DF51-1800-4A3D-BECC-C69A5736447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F1230F-895B-4BCA-A635-6F1222703CE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AE4CDC-6EC1-4389-8355-0984E0E71473}"/>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5" name="Footer Placeholder 4">
            <a:extLst>
              <a:ext uri="{FF2B5EF4-FFF2-40B4-BE49-F238E27FC236}">
                <a16:creationId xmlns:a16="http://schemas.microsoft.com/office/drawing/2014/main" id="{79E80E52-68B0-402F-8589-EC470214A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70352-6797-406A-A512-13A90A8AE9EC}"/>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665222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1AEE-5642-474D-8C57-95B2AC9E8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D8A08E-E252-4490-B59F-8611D58A0E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915A92-B9E5-4E0A-9B5E-6720753F0C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7D515B-8DF3-4A68-B2B4-56C611CDA056}"/>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6" name="Footer Placeholder 5">
            <a:extLst>
              <a:ext uri="{FF2B5EF4-FFF2-40B4-BE49-F238E27FC236}">
                <a16:creationId xmlns:a16="http://schemas.microsoft.com/office/drawing/2014/main" id="{8872EB17-9972-4A65-BA72-A85FD0A80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F15D3-E49D-4072-8D84-60814DBDC228}"/>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2847324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A1A1-67CB-423F-A049-F975E9645B6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A1D242-0D96-4A89-8043-FC2C4D2DE0C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E8204B3-3307-46B9-AE06-176D6985715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64472-CE33-4F18-97C8-DC7E09CB2F75}"/>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2548C4B-4122-4D31-AF17-8CC1BCB4866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8FF48-FFC6-41DB-AD79-5CB87B9660E9}"/>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8" name="Footer Placeholder 7">
            <a:extLst>
              <a:ext uri="{FF2B5EF4-FFF2-40B4-BE49-F238E27FC236}">
                <a16:creationId xmlns:a16="http://schemas.microsoft.com/office/drawing/2014/main" id="{84D57F5A-2BC6-4E8D-A9AA-BB860760E6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92992-A4AA-4BD3-9910-C32A7B3E7C0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158627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C0F2-2059-41C2-B4AF-FC0415FA74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CF8FF-5191-4324-9C80-5CC05A9B613E}"/>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4" name="Footer Placeholder 3">
            <a:extLst>
              <a:ext uri="{FF2B5EF4-FFF2-40B4-BE49-F238E27FC236}">
                <a16:creationId xmlns:a16="http://schemas.microsoft.com/office/drawing/2014/main" id="{FBBEE1AB-9887-4680-A4C4-4618461571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F1C6B2-BE07-4887-9027-1921D7E2810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312979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BD05D-1260-4B06-903C-979BC849374C}"/>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3" name="Footer Placeholder 2">
            <a:extLst>
              <a:ext uri="{FF2B5EF4-FFF2-40B4-BE49-F238E27FC236}">
                <a16:creationId xmlns:a16="http://schemas.microsoft.com/office/drawing/2014/main" id="{6E57DB97-3F48-4467-B477-BA209AAB8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A7064B-020B-41A9-A979-17A500C3D1FB}"/>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657297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FCD9-8593-479D-8E1D-3C63CB37FC5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28041CC-E6BE-48FF-AB18-DD09DD01CDE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F5015-CE5E-440D-BE02-3AF15967F7A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5BF306B-318D-448B-9F61-5F8665843719}"/>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6" name="Footer Placeholder 5">
            <a:extLst>
              <a:ext uri="{FF2B5EF4-FFF2-40B4-BE49-F238E27FC236}">
                <a16:creationId xmlns:a16="http://schemas.microsoft.com/office/drawing/2014/main" id="{D8C16FB4-AD78-4D22-A1E9-99D885893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D7DF6-3D9C-4584-A314-D908E2C6F4B9}"/>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410138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18E5-6A65-468C-B30F-D01A490AE8C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B28FF7C-7BC2-4F76-BB3C-AFA09196220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C067554-5A78-401D-88DC-5242582B0EB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900FAED-5AB6-4D32-BC2D-42EE1A4B1A93}"/>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6" name="Footer Placeholder 5">
            <a:extLst>
              <a:ext uri="{FF2B5EF4-FFF2-40B4-BE49-F238E27FC236}">
                <a16:creationId xmlns:a16="http://schemas.microsoft.com/office/drawing/2014/main" id="{40AA0C9E-8E1E-410E-8B89-CE0164946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11013-045A-46E4-8996-BE4E13BDEEC2}"/>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678461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A706-13A5-45BF-A960-F9BFB63D8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7F660-18B4-4776-BF1E-F16C113C68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4CFFE-B383-40E0-AE43-9F922436B6C1}"/>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5" name="Footer Placeholder 4">
            <a:extLst>
              <a:ext uri="{FF2B5EF4-FFF2-40B4-BE49-F238E27FC236}">
                <a16:creationId xmlns:a16="http://schemas.microsoft.com/office/drawing/2014/main" id="{974FF3DE-D185-4B17-B38F-B6FB9C739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97DBA8-E265-4480-8387-A2A4325BBCA3}"/>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707636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0100-A3D4-4B9C-83CD-E6649BBEBFC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32262-1243-4CD8-90E0-1019F51927A8}"/>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103A1-6E02-434F-969E-64E4A81FCA67}"/>
              </a:ext>
            </a:extLst>
          </p:cNvPr>
          <p:cNvSpPr>
            <a:spLocks noGrp="1"/>
          </p:cNvSpPr>
          <p:nvPr>
            <p:ph type="dt" sz="half" idx="10"/>
          </p:nvPr>
        </p:nvSpPr>
        <p:spPr/>
        <p:txBody>
          <a:bodyPr/>
          <a:lstStyle/>
          <a:p>
            <a:fld id="{5E6AA584-D876-4215-9036-17A36A6D8CC1}" type="datetimeFigureOut">
              <a:rPr lang="en-US" smtClean="0"/>
              <a:t>3/10/2024</a:t>
            </a:fld>
            <a:endParaRPr lang="en-US"/>
          </a:p>
        </p:txBody>
      </p:sp>
      <p:sp>
        <p:nvSpPr>
          <p:cNvPr id="5" name="Footer Placeholder 4">
            <a:extLst>
              <a:ext uri="{FF2B5EF4-FFF2-40B4-BE49-F238E27FC236}">
                <a16:creationId xmlns:a16="http://schemas.microsoft.com/office/drawing/2014/main" id="{3965A572-A8CF-496A-9790-8F19DE3D8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3B545-D862-44C0-BE15-DEE07BD4C29B}"/>
              </a:ext>
            </a:extLst>
          </p:cNvPr>
          <p:cNvSpPr>
            <a:spLocks noGrp="1"/>
          </p:cNvSpPr>
          <p:nvPr>
            <p:ph type="sldNum" sz="quarter" idx="12"/>
          </p:nvPr>
        </p:nvSpPr>
        <p:spPr/>
        <p:txBody>
          <a:bodyPr/>
          <a:lstStyle/>
          <a:p>
            <a:fld id="{CC2369A9-0F52-4081-A906-75C2D7CD4574}" type="slidenum">
              <a:rPr lang="en-US" smtClean="0"/>
              <a:t>‹#›</a:t>
            </a:fld>
            <a:endParaRPr lang="en-US"/>
          </a:p>
        </p:txBody>
      </p:sp>
    </p:spTree>
    <p:extLst>
      <p:ext uri="{BB962C8B-B14F-4D97-AF65-F5344CB8AC3E}">
        <p14:creationId xmlns:p14="http://schemas.microsoft.com/office/powerpoint/2010/main" val="1173483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5BB3-A37D-3F4E-A74B-F2979CDD6F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EBAE3A-85BF-6F41-B1F3-2F3B505C94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D520DB-514C-1449-BFBF-A003968A9E2A}"/>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5" name="Footer Placeholder 4">
            <a:extLst>
              <a:ext uri="{FF2B5EF4-FFF2-40B4-BE49-F238E27FC236}">
                <a16:creationId xmlns:a16="http://schemas.microsoft.com/office/drawing/2014/main" id="{4FC6E874-D5EB-B047-BC7A-73EEFE2B0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57A5B-5656-2843-BBDA-220A284B2D1B}"/>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1582587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D847-B765-4C18-8FA4-3CBC61B0E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325DB9-AFC4-4D43-B227-3F6D76E65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0C9BC-AB98-4713-A6CA-FD9CB8715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5C6A6-3A87-4980-9016-EF633CBC0313}"/>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6" name="Footer Placeholder 5">
            <a:extLst>
              <a:ext uri="{FF2B5EF4-FFF2-40B4-BE49-F238E27FC236}">
                <a16:creationId xmlns:a16="http://schemas.microsoft.com/office/drawing/2014/main" id="{33EB157E-D250-4BEE-A600-1749603CE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1292C-598A-48C3-935E-C3FC21417160}"/>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3322118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9E28-7212-AB4C-84F8-E8793F13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CEBA7-6704-0249-B696-BECFC261AE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70AD7-3E69-8743-A0D5-6CE8EF3D7338}"/>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5" name="Footer Placeholder 4">
            <a:extLst>
              <a:ext uri="{FF2B5EF4-FFF2-40B4-BE49-F238E27FC236}">
                <a16:creationId xmlns:a16="http://schemas.microsoft.com/office/drawing/2014/main" id="{EE71280B-D65F-E24B-9655-30C50F702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B4E6E-3F0C-804A-9719-180C0BCABD53}"/>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28444617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87A9-E9EF-A044-A097-8D3C8662E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EE9C2-4AEA-0E4E-BAD7-D7AD5531D8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1416A-B0B7-A043-96D8-A95C7B9C1CE6}"/>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5" name="Footer Placeholder 4">
            <a:extLst>
              <a:ext uri="{FF2B5EF4-FFF2-40B4-BE49-F238E27FC236}">
                <a16:creationId xmlns:a16="http://schemas.microsoft.com/office/drawing/2014/main" id="{E513A613-7EFE-2F43-8628-9B62B9865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E4BF9-B214-3E4C-AB2B-08C07EC40649}"/>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3360098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657-1A82-F94F-BCB6-998609A88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DEBF0-470A-104B-9976-8B1220FE3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1A6D4F-1702-7A41-AC98-3375788E3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2E5A6-11F8-CB4B-B663-B520405FDEBE}"/>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6" name="Footer Placeholder 5">
            <a:extLst>
              <a:ext uri="{FF2B5EF4-FFF2-40B4-BE49-F238E27FC236}">
                <a16:creationId xmlns:a16="http://schemas.microsoft.com/office/drawing/2014/main" id="{4E8B4992-DE7C-034F-9576-26D027596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2D47A-3149-8D40-9250-E6DA86E01809}"/>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20413343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4B9E-44F7-8D4A-98E6-C9F0BFB5A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61FC19-B8CB-264D-A128-573EFDC48E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98F35-7884-334A-AC9C-5EC27FBE9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04B405-8E2C-1647-AE51-AB8D8F025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5CE134-51FF-B34E-8DC0-51F6D0F620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03D4A7-9B0D-F64F-BDC3-1636FBD9634B}"/>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8" name="Footer Placeholder 7">
            <a:extLst>
              <a:ext uri="{FF2B5EF4-FFF2-40B4-BE49-F238E27FC236}">
                <a16:creationId xmlns:a16="http://schemas.microsoft.com/office/drawing/2014/main" id="{1A76FA32-6017-1844-8A16-0423B0BC84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1CD2CB-F5A4-AB44-B8DF-41A4E2D1BCD6}"/>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1791811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F87E-89C5-CD4A-AFBA-F6F6AADE3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CFEB56-8326-5949-A17F-23E6D06C9232}"/>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4" name="Footer Placeholder 3">
            <a:extLst>
              <a:ext uri="{FF2B5EF4-FFF2-40B4-BE49-F238E27FC236}">
                <a16:creationId xmlns:a16="http://schemas.microsoft.com/office/drawing/2014/main" id="{C18E103D-82D8-A04B-809C-05A3CC0D4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9C0BA1-787A-6E47-BFC2-D2BF4CA8955B}"/>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693652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10DAA1-F5F6-744F-9B33-F548F4E050C7}"/>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3" name="Footer Placeholder 2">
            <a:extLst>
              <a:ext uri="{FF2B5EF4-FFF2-40B4-BE49-F238E27FC236}">
                <a16:creationId xmlns:a16="http://schemas.microsoft.com/office/drawing/2014/main" id="{3E160F42-65B6-8B44-83D5-052E47313C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0B372-DCF5-7443-B203-4C29892FE655}"/>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3119477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FDF4-953D-D84A-ADAD-59649828C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45195-B5B4-0E41-BDEE-5D55763B1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A125A-042E-774B-A1BA-F04CDC94B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3952A-57C3-EC4E-9D5A-DAA88E0B61AE}"/>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6" name="Footer Placeholder 5">
            <a:extLst>
              <a:ext uri="{FF2B5EF4-FFF2-40B4-BE49-F238E27FC236}">
                <a16:creationId xmlns:a16="http://schemas.microsoft.com/office/drawing/2014/main" id="{3E38C472-3A3F-D84D-9C8A-85D91EC5C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0D22E-0C05-604F-B0FC-A84F1CACBFE3}"/>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3368660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18C2-5AAA-114B-9370-080B81473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043619-FA75-B74A-9531-0B2335B87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AC9DD-4266-C94C-9EA8-DD585C904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156C0-CA5A-364D-822E-1ABF39CADA2E}"/>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6" name="Footer Placeholder 5">
            <a:extLst>
              <a:ext uri="{FF2B5EF4-FFF2-40B4-BE49-F238E27FC236}">
                <a16:creationId xmlns:a16="http://schemas.microsoft.com/office/drawing/2014/main" id="{8A209091-E469-0240-AD46-1F386DF03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4FAC2-182F-2A4D-822F-7C0F0760DC23}"/>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2578710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43F1-B310-3745-A594-F5B243FB2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A60A2-5F2A-994B-A766-8079B58865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B8F75-0A27-9245-9B23-5129C50528AE}"/>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5" name="Footer Placeholder 4">
            <a:extLst>
              <a:ext uri="{FF2B5EF4-FFF2-40B4-BE49-F238E27FC236}">
                <a16:creationId xmlns:a16="http://schemas.microsoft.com/office/drawing/2014/main" id="{F62B0A45-6159-CB4E-BE89-3A0273F85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F27E8-DD53-9A47-A3EE-268525AF0EB4}"/>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14201851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157466-B90B-E34A-8C05-DAE75B44F5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0B204D-6DCB-7C43-B77A-C352F6BC9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E32FA-7C45-8741-8800-A8D79CF987BF}"/>
              </a:ext>
            </a:extLst>
          </p:cNvPr>
          <p:cNvSpPr>
            <a:spLocks noGrp="1"/>
          </p:cNvSpPr>
          <p:nvPr>
            <p:ph type="dt" sz="half" idx="10"/>
          </p:nvPr>
        </p:nvSpPr>
        <p:spPr/>
        <p:txBody>
          <a:bodyPr/>
          <a:lstStyle/>
          <a:p>
            <a:fld id="{66FFDEE4-B78D-6048-8D64-28AD69842354}" type="datetimeFigureOut">
              <a:rPr lang="en-US" smtClean="0"/>
              <a:t>3/10/2024</a:t>
            </a:fld>
            <a:endParaRPr lang="en-US"/>
          </a:p>
        </p:txBody>
      </p:sp>
      <p:sp>
        <p:nvSpPr>
          <p:cNvPr id="5" name="Footer Placeholder 4">
            <a:extLst>
              <a:ext uri="{FF2B5EF4-FFF2-40B4-BE49-F238E27FC236}">
                <a16:creationId xmlns:a16="http://schemas.microsoft.com/office/drawing/2014/main" id="{42FB1211-4E01-364C-89A5-8BE479C11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89FFD-550D-5340-931E-F5ECD96368D7}"/>
              </a:ext>
            </a:extLst>
          </p:cNvPr>
          <p:cNvSpPr>
            <a:spLocks noGrp="1"/>
          </p:cNvSpPr>
          <p:nvPr>
            <p:ph type="sldNum" sz="quarter" idx="12"/>
          </p:nvPr>
        </p:nvSpPr>
        <p:spPr/>
        <p:txBody>
          <a:bodyPr/>
          <a:lstStyle/>
          <a:p>
            <a:fld id="{42D33F6B-A1AC-FD44-B747-0E8EA28A4D63}" type="slidenum">
              <a:rPr lang="en-US" smtClean="0"/>
              <a:t>‹#›</a:t>
            </a:fld>
            <a:endParaRPr lang="en-US"/>
          </a:p>
        </p:txBody>
      </p:sp>
    </p:spTree>
    <p:extLst>
      <p:ext uri="{BB962C8B-B14F-4D97-AF65-F5344CB8AC3E}">
        <p14:creationId xmlns:p14="http://schemas.microsoft.com/office/powerpoint/2010/main" val="382892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F2A6-58CE-455C-97E7-E73EA3474C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C8290-396E-4932-A035-7B442B24D8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BA2602-ABE7-4A34-8070-4155254D1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874F5-C699-4E03-AEE9-1B97195C6874}"/>
              </a:ext>
            </a:extLst>
          </p:cNvPr>
          <p:cNvSpPr>
            <a:spLocks noGrp="1"/>
          </p:cNvSpPr>
          <p:nvPr>
            <p:ph type="dt" sz="half" idx="10"/>
          </p:nvPr>
        </p:nvSpPr>
        <p:spPr/>
        <p:txBody>
          <a:bodyPr/>
          <a:lstStyle/>
          <a:p>
            <a:fld id="{31BA4C87-E9CA-4577-955F-D0B69924C757}" type="datetimeFigureOut">
              <a:rPr lang="en-US" smtClean="0"/>
              <a:t>3/10/2024</a:t>
            </a:fld>
            <a:endParaRPr lang="en-US"/>
          </a:p>
        </p:txBody>
      </p:sp>
      <p:sp>
        <p:nvSpPr>
          <p:cNvPr id="6" name="Footer Placeholder 5">
            <a:extLst>
              <a:ext uri="{FF2B5EF4-FFF2-40B4-BE49-F238E27FC236}">
                <a16:creationId xmlns:a16="http://schemas.microsoft.com/office/drawing/2014/main" id="{2DBA3F09-D54B-4F70-8011-811D6E264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32950-1C57-49D9-8C2C-2899C6231624}"/>
              </a:ext>
            </a:extLst>
          </p:cNvPr>
          <p:cNvSpPr>
            <a:spLocks noGrp="1"/>
          </p:cNvSpPr>
          <p:nvPr>
            <p:ph type="sldNum" sz="quarter" idx="12"/>
          </p:nvPr>
        </p:nvSpPr>
        <p:spPr/>
        <p:txBody>
          <a:bodyPr/>
          <a:lstStyle/>
          <a:p>
            <a:fld id="{818B725B-D1C9-4B3E-ADF0-8A289FBD94F0}" type="slidenum">
              <a:rPr lang="en-US" smtClean="0"/>
              <a:t>‹#›</a:t>
            </a:fld>
            <a:endParaRPr lang="en-US"/>
          </a:p>
        </p:txBody>
      </p:sp>
    </p:spTree>
    <p:extLst>
      <p:ext uri="{BB962C8B-B14F-4D97-AF65-F5344CB8AC3E}">
        <p14:creationId xmlns:p14="http://schemas.microsoft.com/office/powerpoint/2010/main" val="25586807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3221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372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477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237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35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2456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0233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211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816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2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6E52B-3CF7-4A85-8DDB-0A9A29F906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EC7F30-97E2-4D03-87CD-1A495BCC0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31135-C300-492B-846F-A256E7FABA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A4C87-E9CA-4577-955F-D0B69924C757}" type="datetimeFigureOut">
              <a:rPr lang="en-US" smtClean="0"/>
              <a:t>3/10/2024</a:t>
            </a:fld>
            <a:endParaRPr lang="en-US"/>
          </a:p>
        </p:txBody>
      </p:sp>
      <p:sp>
        <p:nvSpPr>
          <p:cNvPr id="5" name="Footer Placeholder 4">
            <a:extLst>
              <a:ext uri="{FF2B5EF4-FFF2-40B4-BE49-F238E27FC236}">
                <a16:creationId xmlns:a16="http://schemas.microsoft.com/office/drawing/2014/main" id="{612CAB68-228A-4884-8031-69A767EC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01F02D-AFA6-41D0-A863-47A200520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B725B-D1C9-4B3E-ADF0-8A289FBD94F0}" type="slidenum">
              <a:rPr lang="en-US" smtClean="0"/>
              <a:t>‹#›</a:t>
            </a:fld>
            <a:endParaRPr lang="en-US"/>
          </a:p>
        </p:txBody>
      </p:sp>
    </p:spTree>
    <p:extLst>
      <p:ext uri="{BB962C8B-B14F-4D97-AF65-F5344CB8AC3E}">
        <p14:creationId xmlns:p14="http://schemas.microsoft.com/office/powerpoint/2010/main" val="2930956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74F12-AA26-4AC8-9962-C36BB8F32554}" type="datetimeFigureOut">
              <a:rPr lang="en-US" smtClean="0"/>
              <a:pPr/>
              <a:t>3/12/2024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2CCC60-E8CD-4174-8B1A-7DF615B22EEF}" type="slidenum">
              <a:rPr lang="en-US" smtClean="0"/>
              <a:pPr/>
              <a:t>‹#›</a:t>
            </a:fld>
            <a:endParaRPr lang="en-US"/>
          </a:p>
        </p:txBody>
      </p:sp>
      <p:sp>
        <p:nvSpPr>
          <p:cNvPr id="8" name="TextBox 7">
            <a:extLst>
              <a:ext uri="{FF2B5EF4-FFF2-40B4-BE49-F238E27FC236}">
                <a16:creationId xmlns:a16="http://schemas.microsoft.com/office/drawing/2014/main" id="{11E867DF-3DCA-4725-94F0-F2B6BD747A82}"/>
              </a:ext>
            </a:extLst>
          </p:cNvPr>
          <p:cNvSpPr txBox="1"/>
          <p:nvPr userDrawn="1"/>
        </p:nvSpPr>
        <p:spPr>
          <a:xfrm>
            <a:off x="-12200" y="6951663"/>
            <a:ext cx="11186167" cy="666977"/>
          </a:xfrm>
          <a:prstGeom prst="rect">
            <a:avLst/>
          </a:prstGeom>
          <a:noFill/>
        </p:spPr>
        <p:txBody>
          <a:bodyPr wrap="square" rtlCol="0">
            <a:spAutoFit/>
          </a:bodyPr>
          <a:lstStyle/>
          <a:p>
            <a:r>
              <a:rPr lang="en-US" sz="1867" dirty="0">
                <a:solidFill>
                  <a:schemeClr val="bg1">
                    <a:lumMod val="65000"/>
                  </a:schemeClr>
                </a:solidFill>
              </a:rPr>
              <a:t>This presentation uses a free template provided by FPPT.com</a:t>
            </a:r>
          </a:p>
          <a:p>
            <a:r>
              <a:rPr lang="en-US" sz="1867" dirty="0">
                <a:solidFill>
                  <a:schemeClr val="bg1">
                    <a:lumMod val="65000"/>
                  </a:schemeClr>
                </a:solidFill>
              </a:rPr>
              <a:t>www.free-power-point-templates.com</a:t>
            </a:r>
          </a:p>
        </p:txBody>
      </p:sp>
    </p:spTree>
    <p:extLst>
      <p:ext uri="{BB962C8B-B14F-4D97-AF65-F5344CB8AC3E}">
        <p14:creationId xmlns:p14="http://schemas.microsoft.com/office/powerpoint/2010/main" val="30954079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002060"/>
            </a:gs>
            <a:gs pos="100000">
              <a:schemeClr val="accent5">
                <a:lumMod val="89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A4FE8-FCE1-4DF8-832E-D3018276F129}" type="datetimeFigureOut">
              <a:rPr lang="en-US" smtClean="0"/>
              <a:t>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9303F-698E-4324-8F23-61104A7E2067}" type="slidenum">
              <a:rPr lang="en-US" smtClean="0"/>
              <a:t>‹#›</a:t>
            </a:fld>
            <a:endParaRPr lang="en-US"/>
          </a:p>
        </p:txBody>
      </p:sp>
    </p:spTree>
    <p:extLst>
      <p:ext uri="{BB962C8B-B14F-4D97-AF65-F5344CB8AC3E}">
        <p14:creationId xmlns:p14="http://schemas.microsoft.com/office/powerpoint/2010/main" val="142274418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A4FE8-FCE1-4DF8-832E-D3018276F129}"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9303F-698E-4324-8F23-61104A7E2067}" type="slidenum">
              <a:rPr lang="en-US" smtClean="0"/>
              <a:t>‹#›</a:t>
            </a:fld>
            <a:endParaRPr lang="en-US"/>
          </a:p>
        </p:txBody>
      </p:sp>
    </p:spTree>
    <p:extLst>
      <p:ext uri="{BB962C8B-B14F-4D97-AF65-F5344CB8AC3E}">
        <p14:creationId xmlns:p14="http://schemas.microsoft.com/office/powerpoint/2010/main" val="2493522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3/10/2024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8" name="TextBox 7">
            <a:extLst>
              <a:ext uri="{FF2B5EF4-FFF2-40B4-BE49-F238E27FC236}">
                <a16:creationId xmlns:a16="http://schemas.microsoft.com/office/drawing/2014/main" id="{11E867DF-3DCA-4725-94F0-F2B6BD747A82}"/>
              </a:ext>
            </a:extLst>
          </p:cNvPr>
          <p:cNvSpPr txBox="1"/>
          <p:nvPr userDrawn="1"/>
        </p:nvSpPr>
        <p:spPr>
          <a:xfrm>
            <a:off x="-12200" y="6951663"/>
            <a:ext cx="11186167"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931576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002060"/>
            </a:gs>
            <a:gs pos="100000">
              <a:schemeClr val="accent5">
                <a:lumMod val="89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B4A4FE8-FCE1-4DF8-832E-D3018276F129}" type="datetimeFigureOut">
              <a:rPr lang="en-US" smtClean="0"/>
              <a:t>3/10/2024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89303F-698E-4324-8F23-61104A7E2067}" type="slidenum">
              <a:rPr lang="en-US" smtClean="0"/>
              <a:t>‹#›</a:t>
            </a:fld>
            <a:endParaRPr lang="en-US"/>
          </a:p>
        </p:txBody>
      </p:sp>
    </p:spTree>
    <p:extLst>
      <p:ext uri="{BB962C8B-B14F-4D97-AF65-F5344CB8AC3E}">
        <p14:creationId xmlns:p14="http://schemas.microsoft.com/office/powerpoint/2010/main" val="16300235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93F4C7-182E-43C8-AE94-07C84230FE49}" type="datetimeFigureOut">
              <a:rPr lang="en-US" smtClean="0"/>
              <a:t>3/10/2024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B1F7D7-CBD1-421E-97CB-B73960AE575E}" type="slidenum">
              <a:rPr lang="en-US" smtClean="0"/>
              <a:t>‹#›</a:t>
            </a:fld>
            <a:endParaRPr lang="en-US"/>
          </a:p>
        </p:txBody>
      </p:sp>
    </p:spTree>
    <p:extLst>
      <p:ext uri="{BB962C8B-B14F-4D97-AF65-F5344CB8AC3E}">
        <p14:creationId xmlns:p14="http://schemas.microsoft.com/office/powerpoint/2010/main" val="39355473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F95C8-C303-47D1-B8A3-568FD73BDB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68AC13-4373-45BE-A7A5-B9CB63217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74B38-BD7C-43E4-A3D5-5E14E7E97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AA584-D876-4215-9036-17A36A6D8CC1}" type="datetimeFigureOut">
              <a:rPr lang="en-US" smtClean="0"/>
              <a:t>3/5/2024</a:t>
            </a:fld>
            <a:endParaRPr lang="en-US"/>
          </a:p>
        </p:txBody>
      </p:sp>
      <p:sp>
        <p:nvSpPr>
          <p:cNvPr id="5" name="Footer Placeholder 4">
            <a:extLst>
              <a:ext uri="{FF2B5EF4-FFF2-40B4-BE49-F238E27FC236}">
                <a16:creationId xmlns:a16="http://schemas.microsoft.com/office/drawing/2014/main" id="{B03AB2CB-7B42-4F63-AC05-CAD6F85DC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27D0F1-2F6E-48E2-B8A6-B7FEF43086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369A9-0F52-4081-A906-75C2D7CD4574}" type="slidenum">
              <a:rPr lang="en-US" smtClean="0"/>
              <a:t>‹#›</a:t>
            </a:fld>
            <a:endParaRPr lang="en-US"/>
          </a:p>
        </p:txBody>
      </p:sp>
    </p:spTree>
    <p:extLst>
      <p:ext uri="{BB962C8B-B14F-4D97-AF65-F5344CB8AC3E}">
        <p14:creationId xmlns:p14="http://schemas.microsoft.com/office/powerpoint/2010/main" val="22797888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F95C8-C303-47D1-B8A3-568FD73BDB3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68AC13-4373-45BE-A7A5-B9CB63217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74B38-BD7C-43E4-A3D5-5E14E7E974D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AA584-D876-4215-9036-17A36A6D8CC1}" type="datetimeFigureOut">
              <a:rPr lang="en-US" smtClean="0"/>
              <a:t>3/10/2024</a:t>
            </a:fld>
            <a:endParaRPr lang="en-US"/>
          </a:p>
        </p:txBody>
      </p:sp>
      <p:sp>
        <p:nvSpPr>
          <p:cNvPr id="5" name="Footer Placeholder 4">
            <a:extLst>
              <a:ext uri="{FF2B5EF4-FFF2-40B4-BE49-F238E27FC236}">
                <a16:creationId xmlns:a16="http://schemas.microsoft.com/office/drawing/2014/main" id="{B03AB2CB-7B42-4F63-AC05-CAD6F85DC19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27D0F1-2F6E-48E2-B8A6-B7FEF430867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2369A9-0F52-4081-A906-75C2D7CD4574}" type="slidenum">
              <a:rPr lang="en-US" smtClean="0"/>
              <a:t>‹#›</a:t>
            </a:fld>
            <a:endParaRPr lang="en-US"/>
          </a:p>
        </p:txBody>
      </p:sp>
    </p:spTree>
    <p:extLst>
      <p:ext uri="{BB962C8B-B14F-4D97-AF65-F5344CB8AC3E}">
        <p14:creationId xmlns:p14="http://schemas.microsoft.com/office/powerpoint/2010/main" val="18645184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DC766-7B48-2346-84DB-595E5143FE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61DDD6-791C-7D45-B05C-F95EF1B29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3B436-B463-184F-9505-8B5B3614E7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FDEE4-B78D-6048-8D64-28AD69842354}" type="datetimeFigureOut">
              <a:rPr lang="en-US" smtClean="0"/>
              <a:t>3/10/2024</a:t>
            </a:fld>
            <a:endParaRPr lang="en-US"/>
          </a:p>
        </p:txBody>
      </p:sp>
      <p:sp>
        <p:nvSpPr>
          <p:cNvPr id="5" name="Footer Placeholder 4">
            <a:extLst>
              <a:ext uri="{FF2B5EF4-FFF2-40B4-BE49-F238E27FC236}">
                <a16:creationId xmlns:a16="http://schemas.microsoft.com/office/drawing/2014/main" id="{7D8A7084-EA43-3C48-8128-247A84989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0CA7D-C410-AC40-8022-2BAF94D82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33F6B-A1AC-FD44-B747-0E8EA28A4D63}" type="slidenum">
              <a:rPr lang="en-US" smtClean="0"/>
              <a:t>‹#›</a:t>
            </a:fld>
            <a:endParaRPr lang="en-US"/>
          </a:p>
        </p:txBody>
      </p:sp>
    </p:spTree>
    <p:extLst>
      <p:ext uri="{BB962C8B-B14F-4D97-AF65-F5344CB8AC3E}">
        <p14:creationId xmlns:p14="http://schemas.microsoft.com/office/powerpoint/2010/main" val="269973302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DC549-FA75-4D2B-9186-0CEB7F02632A}"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ED8F2-F318-410A-8A15-1FCF60CB3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42614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47.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58.xml"/><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30.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73.xml"/><Relationship Id="rId7" Type="http://schemas.openxmlformats.org/officeDocument/2006/relationships/image" Target="../media/image8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5.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5.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5.xml"/><Relationship Id="rId5" Type="http://schemas.openxmlformats.org/officeDocument/2006/relationships/image" Target="../media/image27.pn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05.xml"/><Relationship Id="rId5" Type="http://schemas.openxmlformats.org/officeDocument/2006/relationships/image" Target="../media/image27.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05.xml"/><Relationship Id="rId5" Type="http://schemas.openxmlformats.org/officeDocument/2006/relationships/image" Target="../media/image27.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7239BE-F073-444E-94C6-124DB43E4009}"/>
              </a:ext>
            </a:extLst>
          </p:cNvPr>
          <p:cNvPicPr>
            <a:picLocks noChangeAspect="1"/>
          </p:cNvPicPr>
          <p:nvPr/>
        </p:nvPicPr>
        <p:blipFill>
          <a:blip r:embed="rId3"/>
          <a:stretch>
            <a:fillRect/>
          </a:stretch>
        </p:blipFill>
        <p:spPr>
          <a:xfrm>
            <a:off x="9132684" y="4621411"/>
            <a:ext cx="2586791" cy="1978365"/>
          </a:xfrm>
          <a:prstGeom prst="rect">
            <a:avLst/>
          </a:prstGeom>
        </p:spPr>
      </p:pic>
      <p:sp>
        <p:nvSpPr>
          <p:cNvPr id="2" name="Title 1"/>
          <p:cNvSpPr>
            <a:spLocks noGrp="1"/>
          </p:cNvSpPr>
          <p:nvPr>
            <p:ph type="ctrTitle"/>
          </p:nvPr>
        </p:nvSpPr>
        <p:spPr>
          <a:xfrm>
            <a:off x="587299" y="3750035"/>
            <a:ext cx="7940658" cy="1527050"/>
          </a:xfrm>
        </p:spPr>
        <p:txBody>
          <a:bodyPr>
            <a:normAutofit fontScale="90000"/>
          </a:bodyPr>
          <a:lstStyle/>
          <a:p>
            <a:r>
              <a:rPr lang="en-US" sz="4800" dirty="0">
                <a:solidFill>
                  <a:srgbClr val="D16349"/>
                </a:solidFill>
                <a:effectLst/>
                <a:latin typeface="Georgia"/>
              </a:rPr>
              <a:t>Southwest Kansas GMD3 Activities and Finances</a:t>
            </a:r>
            <a:br>
              <a:rPr lang="en-US" sz="4800" dirty="0">
                <a:solidFill>
                  <a:srgbClr val="D16349"/>
                </a:solidFill>
                <a:effectLst/>
                <a:latin typeface="Georgia"/>
              </a:rPr>
            </a:br>
            <a:endParaRPr lang="en-US" dirty="0"/>
          </a:p>
        </p:txBody>
      </p:sp>
      <p:sp>
        <p:nvSpPr>
          <p:cNvPr id="3" name="Subtitle 2"/>
          <p:cNvSpPr>
            <a:spLocks noGrp="1"/>
          </p:cNvSpPr>
          <p:nvPr>
            <p:ph type="subTitle" idx="1"/>
          </p:nvPr>
        </p:nvSpPr>
        <p:spPr>
          <a:xfrm>
            <a:off x="369608" y="5789783"/>
            <a:ext cx="8376040" cy="809993"/>
          </a:xfrm>
        </p:spPr>
        <p:txBody>
          <a:bodyPr>
            <a:normAutofit fontScale="70000" lnSpcReduction="20000"/>
          </a:bodyPr>
          <a:lstStyle/>
          <a:p>
            <a:r>
              <a:rPr lang="en-US" sz="4500" dirty="0"/>
              <a:t>49</a:t>
            </a:r>
            <a:r>
              <a:rPr lang="en-US" sz="4500" baseline="30000" dirty="0"/>
              <a:t>th</a:t>
            </a:r>
            <a:r>
              <a:rPr lang="en-US" sz="4500" dirty="0"/>
              <a:t> Annual Meeting, Seward County Activities Ctr. </a:t>
            </a:r>
          </a:p>
          <a:p>
            <a:r>
              <a:rPr lang="en-US" dirty="0"/>
              <a:t>Mark Rude, Executive Director, GMD3</a:t>
            </a:r>
          </a:p>
          <a:p>
            <a:endParaRPr lang="en-US" dirty="0"/>
          </a:p>
          <a:p>
            <a:pPr algn="ctr"/>
            <a:endParaRPr lang="en-US" dirty="0"/>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7" name="Rectangle 19">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1">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3786547"/>
            <a:ext cx="1580014" cy="9144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3">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3076" y="1"/>
            <a:ext cx="3227567"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Title 6">
            <a:extLst>
              <a:ext uri="{FF2B5EF4-FFF2-40B4-BE49-F238E27FC236}">
                <a16:creationId xmlns:a16="http://schemas.microsoft.com/office/drawing/2014/main" id="{8F0634C4-5B94-468B-98DE-077C47160680}"/>
              </a:ext>
            </a:extLst>
          </p:cNvPr>
          <p:cNvSpPr>
            <a:spLocks noGrp="1"/>
          </p:cNvSpPr>
          <p:nvPr>
            <p:ph type="title"/>
          </p:nvPr>
        </p:nvSpPr>
        <p:spPr>
          <a:xfrm>
            <a:off x="1523997" y="283188"/>
            <a:ext cx="8752368" cy="977442"/>
          </a:xfrm>
        </p:spPr>
        <p:txBody>
          <a:bodyPr vert="horz" lIns="91440" tIns="45720" rIns="91440" bIns="45720" rtlCol="0" anchor="ctr">
            <a:normAutofit fontScale="90000"/>
          </a:bodyPr>
          <a:lstStyle/>
          <a:p>
            <a:pPr algn="ctr" defTabSz="914400"/>
            <a:r>
              <a:rPr lang="en-US" sz="3200" dirty="0">
                <a:solidFill>
                  <a:srgbClr val="FFFFFF"/>
                </a:solidFill>
              </a:rPr>
              <a:t>Management Program Update</a:t>
            </a:r>
            <a:br>
              <a:rPr lang="en-US" sz="3200" dirty="0">
                <a:solidFill>
                  <a:srgbClr val="FFFFFF"/>
                </a:solidFill>
              </a:rPr>
            </a:br>
            <a:r>
              <a:rPr lang="en-US" sz="3200" dirty="0">
                <a:solidFill>
                  <a:srgbClr val="FFFFFF"/>
                </a:solidFill>
              </a:rPr>
              <a:t>Hearing TBD - Opportunity to comment and be heard</a:t>
            </a:r>
            <a:br>
              <a:rPr lang="en-US" sz="3200" dirty="0">
                <a:solidFill>
                  <a:srgbClr val="FFFFFF"/>
                </a:solidFill>
              </a:rPr>
            </a:br>
            <a:endParaRPr lang="en-US" sz="3200" dirty="0">
              <a:solidFill>
                <a:srgbClr val="FFFFFF"/>
              </a:solidFill>
            </a:endParaRPr>
          </a:p>
        </p:txBody>
      </p:sp>
      <p:pic>
        <p:nvPicPr>
          <p:cNvPr id="2" name="Picture 1">
            <a:extLst>
              <a:ext uri="{FF2B5EF4-FFF2-40B4-BE49-F238E27FC236}">
                <a16:creationId xmlns:a16="http://schemas.microsoft.com/office/drawing/2014/main" id="{B8D41F93-6DBE-40C1-A0DD-62AA8138E5F0}"/>
              </a:ext>
            </a:extLst>
          </p:cNvPr>
          <p:cNvPicPr>
            <a:picLocks noChangeAspect="1"/>
          </p:cNvPicPr>
          <p:nvPr/>
        </p:nvPicPr>
        <p:blipFill>
          <a:blip r:embed="rId3"/>
          <a:stretch>
            <a:fillRect/>
          </a:stretch>
        </p:blipFill>
        <p:spPr>
          <a:xfrm>
            <a:off x="2337688" y="2665826"/>
            <a:ext cx="1730108" cy="3080653"/>
          </a:xfrm>
          <a:prstGeom prst="rect">
            <a:avLst/>
          </a:prstGeom>
        </p:spPr>
      </p:pic>
      <p:pic>
        <p:nvPicPr>
          <p:cNvPr id="4" name="Picture 3">
            <a:extLst>
              <a:ext uri="{FF2B5EF4-FFF2-40B4-BE49-F238E27FC236}">
                <a16:creationId xmlns:a16="http://schemas.microsoft.com/office/drawing/2014/main" id="{E71F081D-DB18-40A1-8B4A-9BAE02438F68}"/>
              </a:ext>
            </a:extLst>
          </p:cNvPr>
          <p:cNvPicPr>
            <a:picLocks noChangeAspect="1"/>
          </p:cNvPicPr>
          <p:nvPr/>
        </p:nvPicPr>
        <p:blipFill>
          <a:blip r:embed="rId4"/>
          <a:stretch>
            <a:fillRect/>
          </a:stretch>
        </p:blipFill>
        <p:spPr>
          <a:xfrm>
            <a:off x="4315585" y="1752601"/>
            <a:ext cx="3103953" cy="4172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3">
            <a:extLst>
              <a:ext uri="{FF2B5EF4-FFF2-40B4-BE49-F238E27FC236}">
                <a16:creationId xmlns:a16="http://schemas.microsoft.com/office/drawing/2014/main" id="{662C1B88-B57A-4619-9095-6C400DB820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414" t="23253" r="4149" b="36812"/>
          <a:stretch/>
        </p:blipFill>
        <p:spPr>
          <a:xfrm>
            <a:off x="7847335" y="3160172"/>
            <a:ext cx="2429030" cy="2112624"/>
          </a:xfrm>
          <a:prstGeom prst="rect">
            <a:avLst/>
          </a:prstGeom>
        </p:spPr>
      </p:pic>
      <p:pic>
        <p:nvPicPr>
          <p:cNvPr id="5" name="Picture 4">
            <a:extLst>
              <a:ext uri="{FF2B5EF4-FFF2-40B4-BE49-F238E27FC236}">
                <a16:creationId xmlns:a16="http://schemas.microsoft.com/office/drawing/2014/main" id="{58999BE9-89A0-479F-A22E-4D1E317B9841}"/>
              </a:ext>
            </a:extLst>
          </p:cNvPr>
          <p:cNvPicPr>
            <a:picLocks noChangeAspect="1"/>
          </p:cNvPicPr>
          <p:nvPr/>
        </p:nvPicPr>
        <p:blipFill>
          <a:blip r:embed="rId6"/>
          <a:stretch>
            <a:fillRect/>
          </a:stretch>
        </p:blipFill>
        <p:spPr>
          <a:xfrm>
            <a:off x="9558156" y="6280667"/>
            <a:ext cx="938865" cy="499915"/>
          </a:xfrm>
          <a:prstGeom prst="rect">
            <a:avLst/>
          </a:prstGeom>
        </p:spPr>
      </p:pic>
    </p:spTree>
    <p:extLst>
      <p:ext uri="{BB962C8B-B14F-4D97-AF65-F5344CB8AC3E}">
        <p14:creationId xmlns:p14="http://schemas.microsoft.com/office/powerpoint/2010/main" val="2592302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CD71-2107-44DF-B2C3-2EB9E887B313}"/>
              </a:ext>
            </a:extLst>
          </p:cNvPr>
          <p:cNvSpPr>
            <a:spLocks noGrp="1"/>
          </p:cNvSpPr>
          <p:nvPr>
            <p:ph type="title"/>
          </p:nvPr>
        </p:nvSpPr>
        <p:spPr>
          <a:xfrm>
            <a:off x="4262930" y="904269"/>
            <a:ext cx="5955495" cy="763525"/>
          </a:xfrm>
        </p:spPr>
        <p:txBody>
          <a:bodyPr>
            <a:normAutofit fontScale="90000"/>
          </a:bodyPr>
          <a:lstStyle/>
          <a:p>
            <a:r>
              <a:rPr lang="en-US" sz="40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Active areas of the Management Program</a:t>
            </a:r>
            <a:endParaRPr lang="en-US" dirty="0"/>
          </a:p>
        </p:txBody>
      </p:sp>
      <p:sp>
        <p:nvSpPr>
          <p:cNvPr id="3" name="Content Placeholder 2">
            <a:extLst>
              <a:ext uri="{FF2B5EF4-FFF2-40B4-BE49-F238E27FC236}">
                <a16:creationId xmlns:a16="http://schemas.microsoft.com/office/drawing/2014/main" id="{2F6E620E-C6A3-4F3C-944A-247F25AB3D1D}"/>
              </a:ext>
            </a:extLst>
          </p:cNvPr>
          <p:cNvSpPr>
            <a:spLocks noGrp="1"/>
          </p:cNvSpPr>
          <p:nvPr>
            <p:ph idx="1"/>
          </p:nvPr>
        </p:nvSpPr>
        <p:spPr>
          <a:xfrm>
            <a:off x="4225375" y="2286000"/>
            <a:ext cx="5955495" cy="3496144"/>
          </a:xfrm>
        </p:spPr>
        <p:txBody>
          <a:bodyPr>
            <a:normAutofit/>
          </a:bodyPr>
          <a:lstStyle/>
          <a:p>
            <a:r>
              <a:rPr lang="en-US" dirty="0">
                <a:latin typeface="Times New Roman" panose="02020603050405020304" pitchFamily="18" charset="0"/>
                <a:ea typeface="Times New Roman" panose="02020603050405020304" pitchFamily="18" charset="0"/>
              </a:rPr>
              <a:t>Water Rights Assistance</a:t>
            </a:r>
          </a:p>
          <a:p>
            <a:r>
              <a:rPr lang="en-US" dirty="0">
                <a:latin typeface="Times New Roman" panose="02020603050405020304" pitchFamily="18" charset="0"/>
                <a:ea typeface="Times New Roman" panose="02020603050405020304" pitchFamily="18" charset="0"/>
              </a:rPr>
              <a:t>Water Conservation</a:t>
            </a:r>
          </a:p>
          <a:p>
            <a:r>
              <a:rPr lang="en-US" dirty="0">
                <a:latin typeface="Times New Roman" panose="02020603050405020304" pitchFamily="18" charset="0"/>
                <a:ea typeface="Times New Roman" panose="02020603050405020304" pitchFamily="18" charset="0"/>
              </a:rPr>
              <a:t>Water Quality Protection</a:t>
            </a:r>
          </a:p>
          <a:p>
            <a:r>
              <a:rPr lang="en-US" dirty="0">
                <a:latin typeface="Times New Roman" panose="02020603050405020304" pitchFamily="18" charset="0"/>
                <a:ea typeface="Times New Roman" panose="02020603050405020304" pitchFamily="18" charset="0"/>
              </a:rPr>
              <a:t>Models and Research</a:t>
            </a:r>
          </a:p>
          <a:p>
            <a:r>
              <a:rPr lang="en-US" dirty="0">
                <a:latin typeface="Times New Roman" panose="02020603050405020304" pitchFamily="18" charset="0"/>
                <a:ea typeface="Times New Roman" panose="02020603050405020304" pitchFamily="18" charset="0"/>
              </a:rPr>
              <a:t>Ark River/surface water Management</a:t>
            </a:r>
          </a:p>
          <a:p>
            <a:r>
              <a:rPr lang="en-US" dirty="0">
                <a:latin typeface="Times New Roman" panose="02020603050405020304" pitchFamily="18" charset="0"/>
                <a:ea typeface="Times New Roman" panose="02020603050405020304" pitchFamily="18" charset="0"/>
              </a:rPr>
              <a:t>Outreach, Advocacy &amp; Education</a:t>
            </a:r>
            <a:endParaRPr lang="en-US" dirty="0"/>
          </a:p>
        </p:txBody>
      </p:sp>
      <p:pic>
        <p:nvPicPr>
          <p:cNvPr id="5" name="Picture 4">
            <a:extLst>
              <a:ext uri="{FF2B5EF4-FFF2-40B4-BE49-F238E27FC236}">
                <a16:creationId xmlns:a16="http://schemas.microsoft.com/office/drawing/2014/main" id="{DCA6B957-0284-4E01-AFCB-DFBD105690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3991" y="2395546"/>
            <a:ext cx="514350" cy="333375"/>
          </a:xfrm>
          <a:prstGeom prst="rect">
            <a:avLst/>
          </a:prstGeom>
          <a:noFill/>
        </p:spPr>
      </p:pic>
      <p:pic>
        <p:nvPicPr>
          <p:cNvPr id="6" name="Picture 5">
            <a:extLst>
              <a:ext uri="{FF2B5EF4-FFF2-40B4-BE49-F238E27FC236}">
                <a16:creationId xmlns:a16="http://schemas.microsoft.com/office/drawing/2014/main" id="{9E6D2D10-6088-48DD-ACE6-A4D18116B3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937" y="2906163"/>
            <a:ext cx="319405" cy="320057"/>
          </a:xfrm>
          <a:prstGeom prst="rect">
            <a:avLst/>
          </a:prstGeom>
          <a:noFill/>
        </p:spPr>
      </p:pic>
      <p:pic>
        <p:nvPicPr>
          <p:cNvPr id="7" name="Picture 6">
            <a:extLst>
              <a:ext uri="{FF2B5EF4-FFF2-40B4-BE49-F238E27FC236}">
                <a16:creationId xmlns:a16="http://schemas.microsoft.com/office/drawing/2014/main" id="{F2E680C8-587D-4970-B64F-793DC1A2434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0859" y="4396357"/>
            <a:ext cx="319405" cy="320057"/>
          </a:xfrm>
          <a:prstGeom prst="rect">
            <a:avLst/>
          </a:prstGeom>
          <a:noFill/>
        </p:spPr>
      </p:pic>
      <p:pic>
        <p:nvPicPr>
          <p:cNvPr id="10" name="Picture 9">
            <a:extLst>
              <a:ext uri="{FF2B5EF4-FFF2-40B4-BE49-F238E27FC236}">
                <a16:creationId xmlns:a16="http://schemas.microsoft.com/office/drawing/2014/main" id="{EB122D0E-360E-48DF-B521-AEAFE5E9D2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196231" y="3933905"/>
            <a:ext cx="372110" cy="292735"/>
          </a:xfrm>
          <a:prstGeom prst="rect">
            <a:avLst/>
          </a:prstGeom>
          <a:noFill/>
        </p:spPr>
      </p:pic>
      <p:pic>
        <p:nvPicPr>
          <p:cNvPr id="12" name="Picture 11">
            <a:extLst>
              <a:ext uri="{FF2B5EF4-FFF2-40B4-BE49-F238E27FC236}">
                <a16:creationId xmlns:a16="http://schemas.microsoft.com/office/drawing/2014/main" id="{9637DC87-5B2E-42F2-824F-33FFAA143274}"/>
              </a:ext>
            </a:extLst>
          </p:cNvPr>
          <p:cNvPicPr>
            <a:picLocks noChangeAspect="1"/>
          </p:cNvPicPr>
          <p:nvPr/>
        </p:nvPicPr>
        <p:blipFill>
          <a:blip r:embed="rId7"/>
          <a:stretch>
            <a:fillRect/>
          </a:stretch>
        </p:blipFill>
        <p:spPr>
          <a:xfrm>
            <a:off x="4263541" y="4809463"/>
            <a:ext cx="304800" cy="498344"/>
          </a:xfrm>
          <a:prstGeom prst="rect">
            <a:avLst/>
          </a:prstGeom>
        </p:spPr>
      </p:pic>
      <p:pic>
        <p:nvPicPr>
          <p:cNvPr id="13" name="Picture 12">
            <a:extLst>
              <a:ext uri="{FF2B5EF4-FFF2-40B4-BE49-F238E27FC236}">
                <a16:creationId xmlns:a16="http://schemas.microsoft.com/office/drawing/2014/main" id="{0051DA63-9CD5-4289-AC2B-7A14B77251E6}"/>
              </a:ext>
            </a:extLst>
          </p:cNvPr>
          <p:cNvPicPr>
            <a:picLocks noChangeAspect="1"/>
          </p:cNvPicPr>
          <p:nvPr/>
        </p:nvPicPr>
        <p:blipFill>
          <a:blip r:embed="rId8"/>
          <a:stretch>
            <a:fillRect/>
          </a:stretch>
        </p:blipFill>
        <p:spPr>
          <a:xfrm>
            <a:off x="9601200" y="6214295"/>
            <a:ext cx="937550" cy="496901"/>
          </a:xfrm>
          <a:prstGeom prst="rect">
            <a:avLst/>
          </a:prstGeom>
        </p:spPr>
      </p:pic>
      <p:pic>
        <p:nvPicPr>
          <p:cNvPr id="4" name="Picture 3">
            <a:extLst>
              <a:ext uri="{FF2B5EF4-FFF2-40B4-BE49-F238E27FC236}">
                <a16:creationId xmlns:a16="http://schemas.microsoft.com/office/drawing/2014/main" id="{14E5EEF5-63C7-4711-B772-15FC8C92DF91}"/>
              </a:ext>
            </a:extLst>
          </p:cNvPr>
          <p:cNvPicPr>
            <a:picLocks noChangeAspect="1"/>
          </p:cNvPicPr>
          <p:nvPr/>
        </p:nvPicPr>
        <p:blipFill>
          <a:blip r:embed="rId9"/>
          <a:stretch>
            <a:fillRect/>
          </a:stretch>
        </p:blipFill>
        <p:spPr>
          <a:xfrm>
            <a:off x="3886200" y="2153293"/>
            <a:ext cx="6496260" cy="3761558"/>
          </a:xfrm>
          <a:prstGeom prst="rect">
            <a:avLst/>
          </a:prstGeom>
        </p:spPr>
      </p:pic>
    </p:spTree>
    <p:extLst>
      <p:ext uri="{BB962C8B-B14F-4D97-AF65-F5344CB8AC3E}">
        <p14:creationId xmlns:p14="http://schemas.microsoft.com/office/powerpoint/2010/main" val="368476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8F01-94BF-29C5-1DA0-1488C5A2CC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341C0B-31E2-FFB6-D217-6883500E745A}"/>
              </a:ext>
            </a:extLst>
          </p:cNvPr>
          <p:cNvPicPr>
            <a:picLocks noChangeAspect="1"/>
          </p:cNvPicPr>
          <p:nvPr/>
        </p:nvPicPr>
        <p:blipFill rotWithShape="1">
          <a:blip r:embed="rId2"/>
          <a:srcRect l="7870" t="22922" r="60638" b="16589"/>
          <a:stretch/>
        </p:blipFill>
        <p:spPr>
          <a:xfrm>
            <a:off x="1133709" y="1084082"/>
            <a:ext cx="9462019" cy="5452300"/>
          </a:xfrm>
          <a:prstGeom prst="rect">
            <a:avLst/>
          </a:prstGeom>
        </p:spPr>
      </p:pic>
      <p:sp>
        <p:nvSpPr>
          <p:cNvPr id="3" name="Text Box 10">
            <a:extLst>
              <a:ext uri="{FF2B5EF4-FFF2-40B4-BE49-F238E27FC236}">
                <a16:creationId xmlns:a16="http://schemas.microsoft.com/office/drawing/2014/main" id="{AE2C5CF6-7434-5AE5-25AE-2729B93453DF}"/>
              </a:ext>
            </a:extLst>
          </p:cNvPr>
          <p:cNvSpPr txBox="1">
            <a:spLocks noChangeArrowheads="1"/>
          </p:cNvSpPr>
          <p:nvPr/>
        </p:nvSpPr>
        <p:spPr bwMode="auto">
          <a:xfrm>
            <a:off x="212036" y="121669"/>
            <a:ext cx="49776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charset="0"/>
                <a:ea typeface="+mn-ea"/>
                <a:cs typeface="+mn-cs"/>
              </a:rPr>
              <a:t>The Groundwater Challenge</a:t>
            </a:r>
          </a:p>
        </p:txBody>
      </p:sp>
    </p:spTree>
    <p:extLst>
      <p:ext uri="{BB962C8B-B14F-4D97-AF65-F5344CB8AC3E}">
        <p14:creationId xmlns:p14="http://schemas.microsoft.com/office/powerpoint/2010/main" val="96567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A9B4C9F7-CF3A-2236-2CA2-21AFAF40D7D1}"/>
              </a:ext>
            </a:extLst>
          </p:cNvPr>
          <p:cNvSpPr>
            <a:spLocks noChangeArrowheads="1"/>
          </p:cNvSpPr>
          <p:nvPr/>
        </p:nvSpPr>
        <p:spPr bwMode="auto">
          <a:xfrm>
            <a:off x="3127375" y="2959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7D758682-D78C-1E5B-4641-C95AC30A5E81}"/>
              </a:ext>
            </a:extLst>
          </p:cNvPr>
          <p:cNvGraphicFramePr>
            <a:graphicFrameLocks noGrp="1"/>
          </p:cNvGraphicFramePr>
          <p:nvPr>
            <p:extLst>
              <p:ext uri="{D42A27DB-BD31-4B8C-83A1-F6EECF244321}">
                <p14:modId xmlns:p14="http://schemas.microsoft.com/office/powerpoint/2010/main" val="3366526769"/>
              </p:ext>
            </p:extLst>
          </p:nvPr>
        </p:nvGraphicFramePr>
        <p:xfrm>
          <a:off x="627321" y="457200"/>
          <a:ext cx="11408735" cy="5943604"/>
        </p:xfrm>
        <a:graphic>
          <a:graphicData uri="http://schemas.openxmlformats.org/drawingml/2006/table">
            <a:tbl>
              <a:tblPr firstRow="1" firstCol="1" lastRow="1" lastCol="1" bandRow="1" bandCol="1"/>
              <a:tblGrid>
                <a:gridCol w="6328015">
                  <a:extLst>
                    <a:ext uri="{9D8B030D-6E8A-4147-A177-3AD203B41FA5}">
                      <a16:colId xmlns:a16="http://schemas.microsoft.com/office/drawing/2014/main" val="1728249545"/>
                    </a:ext>
                  </a:extLst>
                </a:gridCol>
                <a:gridCol w="5080720">
                  <a:extLst>
                    <a:ext uri="{9D8B030D-6E8A-4147-A177-3AD203B41FA5}">
                      <a16:colId xmlns:a16="http://schemas.microsoft.com/office/drawing/2014/main" val="3018658107"/>
                    </a:ext>
                  </a:extLst>
                </a:gridCol>
              </a:tblGrid>
              <a:tr h="401723">
                <a:tc>
                  <a:txBody>
                    <a:bodyPr/>
                    <a:lstStyle/>
                    <a:p>
                      <a:pPr marL="114300" marR="0">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Number</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of</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county areas</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served by </a:t>
                      </a:r>
                      <a:r>
                        <a:rPr lang="en-US" sz="2300" spc="-2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GMD3</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80"/>
                        </a:lnSpc>
                        <a:spcBef>
                          <a:spcPts val="0"/>
                        </a:spcBef>
                        <a:spcAft>
                          <a:spcPts val="0"/>
                        </a:spcAft>
                      </a:pPr>
                      <a:endParaRPr lang="en-US" sz="2300" spc="-2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80"/>
                        </a:lnSpc>
                        <a:spcBef>
                          <a:spcPts val="0"/>
                        </a:spcBef>
                        <a:spcAft>
                          <a:spcPts val="0"/>
                        </a:spcAft>
                      </a:pPr>
                      <a:r>
                        <a:rPr lang="en-US" sz="2300" spc="-2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12</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0322450"/>
                  </a:ext>
                </a:extLst>
              </a:tr>
              <a:tr h="401723">
                <a:tc>
                  <a:txBody>
                    <a:bodyPr/>
                    <a:lstStyle/>
                    <a:p>
                      <a:pPr marL="114300" marR="0">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Number</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of</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non-domestic</a:t>
                      </a:r>
                      <a:r>
                        <a:rPr lang="en-US" sz="2300" spc="-1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water</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rights</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80"/>
                        </a:lnSpc>
                        <a:spcBef>
                          <a:spcPts val="0"/>
                        </a:spcBef>
                        <a:spcAft>
                          <a:spcPts val="0"/>
                        </a:spcAft>
                      </a:pPr>
                      <a:endPar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80"/>
                        </a:lnSpc>
                        <a:spcBef>
                          <a:spcPts val="0"/>
                        </a:spcBef>
                        <a:spcAft>
                          <a:spcPts val="0"/>
                        </a:spcAft>
                      </a:pP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12,500</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123681"/>
                  </a:ext>
                </a:extLst>
              </a:tr>
              <a:tr h="401723">
                <a:tc>
                  <a:txBody>
                    <a:bodyPr/>
                    <a:lstStyle/>
                    <a:p>
                      <a:pPr marL="114300" marR="0">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Authorized</a:t>
                      </a:r>
                      <a:r>
                        <a:rPr lang="en-US" sz="2300" spc="-2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annual</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groundwater</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spc="-2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use</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3.6</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million</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acre-</a:t>
                      </a:r>
                      <a:r>
                        <a:rPr lang="en-US" sz="2300" spc="-2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feet</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0159334"/>
                  </a:ext>
                </a:extLst>
              </a:tr>
              <a:tr h="401723">
                <a:tc>
                  <a:txBody>
                    <a:bodyPr/>
                    <a:lstStyle/>
                    <a:p>
                      <a:pPr marL="114300" marR="0">
                        <a:lnSpc>
                          <a:spcPts val="1285"/>
                        </a:lnSpc>
                        <a:spcBef>
                          <a:spcPts val="5"/>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85"/>
                        </a:lnSpc>
                        <a:spcBef>
                          <a:spcPts val="5"/>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Average</a:t>
                      </a:r>
                      <a:r>
                        <a:rPr lang="en-US" sz="2300" spc="-2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annual</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groundwater</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spc="-2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use</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85"/>
                        </a:lnSpc>
                        <a:spcBef>
                          <a:spcPts val="5"/>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85"/>
                        </a:lnSpc>
                        <a:spcBef>
                          <a:spcPts val="5"/>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1.6</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million</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acre-</a:t>
                      </a:r>
                      <a:r>
                        <a:rPr lang="en-US" sz="2300" spc="-2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feet</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2629690"/>
                  </a:ext>
                </a:extLst>
              </a:tr>
              <a:tr h="570078">
                <a:tc>
                  <a:txBody>
                    <a:bodyPr/>
                    <a:lstStyle/>
                    <a:p>
                      <a:pPr marL="114300" marR="0">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Average</a:t>
                      </a:r>
                      <a:r>
                        <a:rPr lang="en-US" sz="2300" spc="-1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annual</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recharge</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from</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precipitation</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210,000</a:t>
                      </a:r>
                      <a:r>
                        <a:rPr lang="en-US" sz="2300" spc="-2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acre-</a:t>
                      </a:r>
                      <a:r>
                        <a:rPr lang="en-US" sz="2300" spc="-2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feet</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356887"/>
                  </a:ext>
                </a:extLst>
              </a:tr>
              <a:tr h="570078">
                <a:tc>
                  <a:txBody>
                    <a:bodyPr/>
                    <a:lstStyle/>
                    <a:p>
                      <a:pPr marL="114300" marR="0">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Average</a:t>
                      </a:r>
                      <a:r>
                        <a:rPr lang="en-US" sz="2300" spc="-1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annual return</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flow</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recharge</a:t>
                      </a:r>
                      <a:r>
                        <a:rPr lang="en-US" sz="2300" spc="-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(13%)</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208,000</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acre-feet</a:t>
                      </a:r>
                      <a:r>
                        <a:rPr lang="en-US" sz="2300" spc="-1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returned</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484708"/>
                  </a:ext>
                </a:extLst>
              </a:tr>
              <a:tr h="1149610">
                <a:tc>
                  <a:txBody>
                    <a:bodyPr/>
                    <a:lstStyle/>
                    <a:p>
                      <a:pPr marL="114300" marR="0">
                        <a:lnSpc>
                          <a:spcPts val="13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3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Irrigation-enhanced</a:t>
                      </a:r>
                      <a:r>
                        <a:rPr lang="en-US" sz="2300" spc="-7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precipitation</a:t>
                      </a:r>
                      <a:r>
                        <a:rPr lang="en-US" sz="2300" spc="-7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recharge, </a:t>
                      </a:r>
                    </a:p>
                    <a:p>
                      <a:pPr marL="114300" marR="0">
                        <a:lnSpc>
                          <a:spcPts val="1380"/>
                        </a:lnSpc>
                        <a:spcBef>
                          <a:spcPts val="0"/>
                        </a:spcBef>
                        <a:spcAft>
                          <a:spcPts val="0"/>
                        </a:spcAft>
                      </a:pPr>
                      <a:endPar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3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inflows from Dakota, streamflow capture.</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indent="-598170">
                        <a:lnSpc>
                          <a:spcPts val="13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p>
                    <a:p>
                      <a:pPr marL="114300" marR="0" indent="-598170">
                        <a:lnSpc>
                          <a:spcPts val="1380"/>
                        </a:lnSpc>
                        <a:spcBef>
                          <a:spcPts val="0"/>
                        </a:spcBef>
                        <a:spcAft>
                          <a:spcPts val="0"/>
                        </a:spcAft>
                      </a:pP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622,000</a:t>
                      </a:r>
                      <a:r>
                        <a:rPr lang="en-US" sz="2300" spc="-4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acre-feet</a:t>
                      </a:r>
                      <a:r>
                        <a:rPr lang="en-US" sz="2300" spc="-4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gains</a:t>
                      </a:r>
                      <a:r>
                        <a:rPr lang="en-US" sz="2300" spc="-3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or</a:t>
                      </a:r>
                      <a:r>
                        <a:rPr lang="en-US" sz="2300" spc="-4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return</a:t>
                      </a:r>
                      <a:r>
                        <a:rPr lang="en-US" sz="2300" spc="-3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p>
                      <a:pPr marL="114300" marR="0" indent="-598170">
                        <a:lnSpc>
                          <a:spcPts val="1380"/>
                        </a:lnSpc>
                        <a:spcBef>
                          <a:spcPts val="0"/>
                        </a:spcBef>
                        <a:spcAft>
                          <a:spcPts val="0"/>
                        </a:spcAft>
                      </a:pPr>
                      <a:r>
                        <a:rPr lang="en-US" sz="2300" spc="-3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p>
                    <a:p>
                      <a:pPr marL="114300" marR="0" indent="-598170">
                        <a:lnSpc>
                          <a:spcPts val="1380"/>
                        </a:lnSpc>
                        <a:spcBef>
                          <a:spcPts val="0"/>
                        </a:spcBef>
                        <a:spcAft>
                          <a:spcPts val="0"/>
                        </a:spcAft>
                      </a:pPr>
                      <a:r>
                        <a:rPr lang="en-US" sz="2300" spc="-35"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dirty="0">
                          <a:solidFill>
                            <a:schemeClr val="bg1"/>
                          </a:solidFill>
                          <a:effectLst/>
                          <a:latin typeface="Times New Roman" panose="02020603050405020304" pitchFamily="18" charset="0"/>
                          <a:ea typeface="Calibri" panose="020F0502020204030204" pitchFamily="34" charset="0"/>
                          <a:cs typeface="Calibri" panose="020F0502020204030204" pitchFamily="34" charset="0"/>
                        </a:rPr>
                        <a:t>from non-consumptive activity</a:t>
                      </a:r>
                      <a:endParaRPr lang="en-US" sz="2300" dirty="0">
                        <a:solidFill>
                          <a:schemeClr val="bg1"/>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086935"/>
                  </a:ext>
                </a:extLst>
              </a:tr>
              <a:tr h="570078">
                <a:tc>
                  <a:txBody>
                    <a:bodyPr/>
                    <a:lstStyle/>
                    <a:p>
                      <a:pPr marL="114300" marR="0">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Reduction of acres irrigated (1989 to 2022)</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175,257 acres</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634883"/>
                  </a:ext>
                </a:extLst>
              </a:tr>
              <a:tr h="570078">
                <a:tc>
                  <a:txBody>
                    <a:bodyPr/>
                    <a:lstStyle/>
                    <a:p>
                      <a:pPr marL="114300" marR="0">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Approximate</a:t>
                      </a:r>
                      <a:r>
                        <a:rPr lang="en-US" sz="2300" b="1" spc="-10"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annual</a:t>
                      </a:r>
                      <a:r>
                        <a:rPr lang="en-US" sz="2300" b="1" spc="-5"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reduction</a:t>
                      </a:r>
                      <a:r>
                        <a:rPr lang="en-US" sz="2300" b="1" spc="-5"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in</a:t>
                      </a:r>
                      <a:r>
                        <a:rPr lang="en-US" sz="2300" b="1" spc="5"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b="1" spc="-10"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storage</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0" marR="0" algn="ctr">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500,000</a:t>
                      </a:r>
                      <a:r>
                        <a:rPr lang="en-US" sz="2300" b="1" spc="-20"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acre-</a:t>
                      </a:r>
                      <a:r>
                        <a:rPr lang="en-US" sz="2300" b="1" spc="-20"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feet</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4575269"/>
                  </a:ext>
                </a:extLst>
              </a:tr>
              <a:tr h="906790">
                <a:tc>
                  <a:txBody>
                    <a:bodyPr/>
                    <a:lstStyle/>
                    <a:p>
                      <a:pPr marL="114300" marR="0">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Use reduction the last 10 years (2013 to 2022) </a:t>
                      </a:r>
                    </a:p>
                    <a:p>
                      <a:pPr marL="114300" marR="0">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vs prior 10-year period</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marR="0" algn="ctr">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2 million acre-feet </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p>
                      <a:pPr marL="114300" marR="0" algn="ctr">
                        <a:lnSpc>
                          <a:spcPts val="1275"/>
                        </a:lnSpc>
                        <a:spcBef>
                          <a:spcPts val="0"/>
                        </a:spcBef>
                        <a:spcAft>
                          <a:spcPts val="0"/>
                        </a:spcAft>
                      </a:pPr>
                      <a:endPar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endParaRPr>
                    </a:p>
                    <a:p>
                      <a:pPr marL="114300" marR="0" algn="ctr">
                        <a:lnSpc>
                          <a:spcPts val="1275"/>
                        </a:lnSpc>
                        <a:spcBef>
                          <a:spcPts val="0"/>
                        </a:spcBef>
                        <a:spcAft>
                          <a:spcPts val="0"/>
                        </a:spcAft>
                      </a:pPr>
                      <a:r>
                        <a:rPr lang="en-US" sz="2300" b="1" dirty="0">
                          <a:solidFill>
                            <a:srgbClr val="FFFF00"/>
                          </a:solidFill>
                          <a:effectLst/>
                          <a:latin typeface="Times New Roman" panose="02020603050405020304" pitchFamily="18" charset="0"/>
                          <a:ea typeface="Calibri" panose="020F0502020204030204" pitchFamily="34" charset="0"/>
                          <a:cs typeface="Calibri" panose="020F0502020204030204" pitchFamily="34" charset="0"/>
                        </a:rPr>
                        <a:t>(13.6% reduction)</a:t>
                      </a:r>
                      <a:endParaRPr lang="en-US" sz="23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475342"/>
                  </a:ext>
                </a:extLst>
              </a:tr>
            </a:tbl>
          </a:graphicData>
        </a:graphic>
      </p:graphicFrame>
    </p:spTree>
    <p:extLst>
      <p:ext uri="{BB962C8B-B14F-4D97-AF65-F5344CB8AC3E}">
        <p14:creationId xmlns:p14="http://schemas.microsoft.com/office/powerpoint/2010/main" val="408910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F234D5-D04E-4A25-9386-C12959A75844}"/>
              </a:ext>
            </a:extLst>
          </p:cNvPr>
          <p:cNvSpPr>
            <a:spLocks noGrp="1"/>
          </p:cNvSpPr>
          <p:nvPr>
            <p:ph type="title"/>
          </p:nvPr>
        </p:nvSpPr>
        <p:spPr>
          <a:xfrm>
            <a:off x="9172395" y="4289227"/>
            <a:ext cx="2894674" cy="1832459"/>
          </a:xfrm>
        </p:spPr>
        <p:txBody>
          <a:bodyPr>
            <a:normAutofit/>
          </a:bodyPr>
          <a:lstStyle/>
          <a:p>
            <a:r>
              <a:rPr lang="en-US" dirty="0">
                <a:solidFill>
                  <a:srgbClr val="000000"/>
                </a:solidFill>
                <a:latin typeface="Times New Roman" panose="02020603050405020304" pitchFamily="18" charset="0"/>
                <a:cs typeface="Times New Roman" panose="02020603050405020304" pitchFamily="18" charset="0"/>
              </a:rPr>
              <a:t>Posted at GMD3.org</a:t>
            </a:r>
          </a:p>
        </p:txBody>
      </p:sp>
      <p:pic>
        <p:nvPicPr>
          <p:cNvPr id="10" name="Content Placeholder 9">
            <a:extLst>
              <a:ext uri="{FF2B5EF4-FFF2-40B4-BE49-F238E27FC236}">
                <a16:creationId xmlns:a16="http://schemas.microsoft.com/office/drawing/2014/main" id="{C04DFBD0-2063-B0DF-ADD0-BE43B0A4DF5E}"/>
              </a:ext>
            </a:extLst>
          </p:cNvPr>
          <p:cNvPicPr>
            <a:picLocks noGrp="1" noChangeAspect="1"/>
          </p:cNvPicPr>
          <p:nvPr>
            <p:ph idx="1"/>
          </p:nvPr>
        </p:nvPicPr>
        <p:blipFill rotWithShape="1">
          <a:blip r:embed="rId3"/>
          <a:srcRect b="2659"/>
          <a:stretch/>
        </p:blipFill>
        <p:spPr>
          <a:xfrm>
            <a:off x="3501738" y="185115"/>
            <a:ext cx="4818978" cy="6315274"/>
          </a:xfrm>
        </p:spPr>
      </p:pic>
      <p:sp>
        <p:nvSpPr>
          <p:cNvPr id="2" name="Title 4">
            <a:extLst>
              <a:ext uri="{FF2B5EF4-FFF2-40B4-BE49-F238E27FC236}">
                <a16:creationId xmlns:a16="http://schemas.microsoft.com/office/drawing/2014/main" id="{B20F11C5-25D1-54B7-BCD4-5EAA17308D64}"/>
              </a:ext>
            </a:extLst>
          </p:cNvPr>
          <p:cNvSpPr txBox="1">
            <a:spLocks/>
          </p:cNvSpPr>
          <p:nvPr/>
        </p:nvSpPr>
        <p:spPr>
          <a:xfrm>
            <a:off x="407234" y="1558211"/>
            <a:ext cx="2894674" cy="1832459"/>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600" kern="1200" baseline="0">
                <a:solidFill>
                  <a:srgbClr val="0070C0"/>
                </a:solidFill>
                <a:effectLst>
                  <a:outerShdw blurRad="50800" dist="38100" dir="2700000" algn="tl" rotWithShape="0">
                    <a:prstClr val="black">
                      <a:alpha val="40000"/>
                    </a:prstClr>
                  </a:outerShdw>
                </a:effectLst>
                <a:latin typeface="+mj-lt"/>
                <a:ea typeface="+mj-ea"/>
                <a:cs typeface="+mj-cs"/>
              </a:defRPr>
            </a:lvl1pPr>
          </a:lstStyle>
          <a:p>
            <a:r>
              <a:rPr lang="en-US" dirty="0">
                <a:solidFill>
                  <a:srgbClr val="000000"/>
                </a:solidFill>
                <a:latin typeface="Times New Roman" panose="02020603050405020304" pitchFamily="18" charset="0"/>
                <a:cs typeface="Times New Roman" panose="02020603050405020304" pitchFamily="18" charset="0"/>
              </a:rPr>
              <a:t>New Legislative Requirements for GMDs</a:t>
            </a:r>
          </a:p>
        </p:txBody>
      </p:sp>
    </p:spTree>
    <p:extLst>
      <p:ext uri="{BB962C8B-B14F-4D97-AF65-F5344CB8AC3E}">
        <p14:creationId xmlns:p14="http://schemas.microsoft.com/office/powerpoint/2010/main" val="2463947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6ADE-E52E-4E89-7099-3FA5584223AE}"/>
              </a:ext>
            </a:extLst>
          </p:cNvPr>
          <p:cNvSpPr>
            <a:spLocks noGrp="1"/>
          </p:cNvSpPr>
          <p:nvPr>
            <p:ph type="title"/>
          </p:nvPr>
        </p:nvSpPr>
        <p:spPr>
          <a:xfrm>
            <a:off x="598620" y="1018035"/>
            <a:ext cx="10994760" cy="985720"/>
          </a:xfrm>
        </p:spPr>
        <p:txBody>
          <a:bodyPr>
            <a:normAutofit fontScale="90000"/>
          </a:bodyPr>
          <a:lstStyle/>
          <a:p>
            <a:r>
              <a:rPr lang="en-US" dirty="0"/>
              <a:t>Added to GMD Act in 2023</a:t>
            </a:r>
            <a:br>
              <a:rPr lang="en-US" dirty="0"/>
            </a:br>
            <a:endParaRPr lang="en-US" dirty="0"/>
          </a:p>
        </p:txBody>
      </p:sp>
      <p:sp>
        <p:nvSpPr>
          <p:cNvPr id="3" name="Content Placeholder 2">
            <a:extLst>
              <a:ext uri="{FF2B5EF4-FFF2-40B4-BE49-F238E27FC236}">
                <a16:creationId xmlns:a16="http://schemas.microsoft.com/office/drawing/2014/main" id="{348D7611-397A-2BD7-28D7-5EC4128300C6}"/>
              </a:ext>
            </a:extLst>
          </p:cNvPr>
          <p:cNvSpPr>
            <a:spLocks noGrp="1"/>
          </p:cNvSpPr>
          <p:nvPr>
            <p:ph idx="1"/>
          </p:nvPr>
        </p:nvSpPr>
        <p:spPr>
          <a:xfrm>
            <a:off x="598620" y="1813633"/>
            <a:ext cx="10994760" cy="4107333"/>
          </a:xfrm>
        </p:spPr>
        <p:txBody>
          <a:bodyPr>
            <a:normAutofit fontScale="92500" lnSpcReduction="10000"/>
          </a:bodyPr>
          <a:lstStyle/>
          <a:p>
            <a:r>
              <a:rPr lang="en-US" dirty="0"/>
              <a:t>By July 1, this year - identify </a:t>
            </a:r>
            <a:r>
              <a:rPr lang="en-US" u="sng" dirty="0"/>
              <a:t>all</a:t>
            </a:r>
            <a:r>
              <a:rPr lang="en-US" dirty="0"/>
              <a:t> high priority areas with boundaries.</a:t>
            </a:r>
          </a:p>
          <a:p>
            <a:pPr marL="0" indent="0">
              <a:buNone/>
            </a:pPr>
            <a:endParaRPr lang="en-US" dirty="0"/>
          </a:p>
          <a:p>
            <a:r>
              <a:rPr lang="en-US" dirty="0"/>
              <a:t>July 1, 2026 - deadline to develop reasonable action plans submitted to the Chief Engineer for approval. </a:t>
            </a:r>
          </a:p>
          <a:p>
            <a:endParaRPr lang="en-US" dirty="0"/>
          </a:p>
          <a:p>
            <a:r>
              <a:rPr lang="en-US" dirty="0"/>
              <a:t>Add the action plans to the MP and Re-evaluate every five years with a report to the Chief Engineer.</a:t>
            </a:r>
          </a:p>
          <a:p>
            <a:pPr marL="0" indent="0">
              <a:buNone/>
            </a:pPr>
            <a:endParaRPr lang="en-US" dirty="0"/>
          </a:p>
          <a:p>
            <a:r>
              <a:rPr lang="en-US" dirty="0"/>
              <a:t>If fail any action deadline, the Chief Engineer can act by himself.</a:t>
            </a:r>
          </a:p>
          <a:p>
            <a:endParaRPr lang="en-US" dirty="0"/>
          </a:p>
          <a:p>
            <a:pPr marL="0" indent="0">
              <a:buNone/>
            </a:pPr>
            <a:endParaRPr lang="en-US" dirty="0"/>
          </a:p>
        </p:txBody>
      </p:sp>
      <p:pic>
        <p:nvPicPr>
          <p:cNvPr id="4" name="Picture 3">
            <a:extLst>
              <a:ext uri="{FF2B5EF4-FFF2-40B4-BE49-F238E27FC236}">
                <a16:creationId xmlns:a16="http://schemas.microsoft.com/office/drawing/2014/main" id="{71C23D6A-65CC-5D60-306B-D717D2ED463A}"/>
              </a:ext>
            </a:extLst>
          </p:cNvPr>
          <p:cNvPicPr>
            <a:picLocks noChangeAspect="1"/>
          </p:cNvPicPr>
          <p:nvPr/>
        </p:nvPicPr>
        <p:blipFill>
          <a:blip r:embed="rId2"/>
          <a:stretch>
            <a:fillRect/>
          </a:stretch>
        </p:blipFill>
        <p:spPr>
          <a:xfrm>
            <a:off x="10075932" y="4705972"/>
            <a:ext cx="1321209" cy="1133993"/>
          </a:xfrm>
          <a:prstGeom prst="rect">
            <a:avLst/>
          </a:prstGeom>
        </p:spPr>
      </p:pic>
      <p:sp>
        <p:nvSpPr>
          <p:cNvPr id="7" name="Textbox 31">
            <a:extLst>
              <a:ext uri="{FF2B5EF4-FFF2-40B4-BE49-F238E27FC236}">
                <a16:creationId xmlns:a16="http://schemas.microsoft.com/office/drawing/2014/main" id="{50098B8A-C177-33E9-ED58-B34D6B7DA585}"/>
              </a:ext>
            </a:extLst>
          </p:cNvPr>
          <p:cNvSpPr txBox="1">
            <a:spLocks noChangeArrowheads="1"/>
          </p:cNvSpPr>
          <p:nvPr/>
        </p:nvSpPr>
        <p:spPr bwMode="auto">
          <a:xfrm>
            <a:off x="10366421" y="5749858"/>
            <a:ext cx="1128840" cy="4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3200" b="1" i="0" u="none" strike="noStrike" cap="none" normalizeH="0" baseline="0" dirty="0">
                <a:ln>
                  <a:noFill/>
                </a:ln>
                <a:solidFill>
                  <a:srgbClr val="000000"/>
                </a:solidFill>
                <a:effectLst/>
                <a:latin typeface="Calibri" panose="020F0502020204030204" pitchFamily="34" charset="0"/>
                <a:ea typeface="Microsoft Sans Serif" panose="020B0604020202020204" pitchFamily="34" charset="0"/>
                <a:cs typeface="Calibri" panose="020F0502020204030204" pitchFamily="34" charset="0"/>
              </a:rPr>
              <a:t>Water</a:t>
            </a:r>
            <a:endParaRPr kumimoji="0" lang="en-US" altLang="ja-JP"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1421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4232F-8D11-1381-FC92-B31603738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930C4-A39C-A9B7-BD1C-8363BC930EB5}"/>
              </a:ext>
            </a:extLst>
          </p:cNvPr>
          <p:cNvSpPr>
            <a:spLocks noGrp="1"/>
          </p:cNvSpPr>
          <p:nvPr>
            <p:ph type="title"/>
          </p:nvPr>
        </p:nvSpPr>
        <p:spPr/>
        <p:txBody>
          <a:bodyPr>
            <a:normAutofit fontScale="90000"/>
          </a:bodyPr>
          <a:lstStyle/>
          <a:p>
            <a:r>
              <a:rPr lang="en-US" dirty="0"/>
              <a:t> </a:t>
            </a:r>
            <a:br>
              <a:rPr lang="en-US" dirty="0"/>
            </a:br>
            <a:r>
              <a:rPr lang="en-US" dirty="0"/>
              <a:t>GMD3 Water Rights assistance </a:t>
            </a:r>
            <a:br>
              <a:rPr lang="en-US" dirty="0"/>
            </a:br>
            <a:endParaRPr lang="en-US" dirty="0"/>
          </a:p>
        </p:txBody>
      </p:sp>
      <p:sp>
        <p:nvSpPr>
          <p:cNvPr id="3" name="Content Placeholder 2">
            <a:extLst>
              <a:ext uri="{FF2B5EF4-FFF2-40B4-BE49-F238E27FC236}">
                <a16:creationId xmlns:a16="http://schemas.microsoft.com/office/drawing/2014/main" id="{664E35BB-80F8-B5D5-0CEF-53A61811B922}"/>
              </a:ext>
            </a:extLst>
          </p:cNvPr>
          <p:cNvSpPr>
            <a:spLocks noGrp="1"/>
          </p:cNvSpPr>
          <p:nvPr>
            <p:ph idx="1"/>
          </p:nvPr>
        </p:nvSpPr>
        <p:spPr>
          <a:xfrm>
            <a:off x="598620" y="2003755"/>
            <a:ext cx="10994759" cy="4275735"/>
          </a:xfrm>
        </p:spPr>
        <p:txBody>
          <a:bodyPr>
            <a:normAutofit/>
          </a:bodyPr>
          <a:lstStyle/>
          <a:p>
            <a:r>
              <a:rPr lang="en-US" b="1" dirty="0">
                <a:latin typeface="Times New Roman" panose="02020603050405020304" pitchFamily="18" charset="0"/>
                <a:ea typeface="Calibri" panose="020F0502020204030204" pitchFamily="34" charset="0"/>
              </a:rPr>
              <a:t>Permit review </a:t>
            </a:r>
            <a:r>
              <a:rPr lang="en-US" dirty="0">
                <a:latin typeface="Times New Roman" panose="02020603050405020304" pitchFamily="18" charset="0"/>
                <a:ea typeface="Calibri" panose="020F0502020204030204" pitchFamily="34" charset="0"/>
              </a:rPr>
              <a:t>- GMD3 conducted 576 technical aquifer studies</a:t>
            </a:r>
          </a:p>
          <a:p>
            <a:pPr marL="0" indent="0">
              <a:buNone/>
            </a:pPr>
            <a:endParaRPr lang="en-US" dirty="0">
              <a:latin typeface="Times New Roman" panose="02020603050405020304" pitchFamily="18" charset="0"/>
              <a:ea typeface="Calibri" panose="020F0502020204030204" pitchFamily="34" charset="0"/>
            </a:endParaRPr>
          </a:p>
          <a:p>
            <a:r>
              <a:rPr lang="en-US" b="1" dirty="0">
                <a:effectLst/>
                <a:latin typeface="Times New Roman" panose="02020603050405020304" pitchFamily="18" charset="0"/>
                <a:ea typeface="Calibri" panose="020F0502020204030204" pitchFamily="34" charset="0"/>
              </a:rPr>
              <a:t>Drawdown due to Proposed Use</a:t>
            </a:r>
            <a:r>
              <a:rPr lang="en-US" dirty="0">
                <a:effectLst/>
                <a:latin typeface="Times New Roman" panose="02020603050405020304" pitchFamily="18" charset="0"/>
                <a:ea typeface="Calibri" panose="020F0502020204030204" pitchFamily="34" charset="0"/>
              </a:rPr>
              <a:t> - The proper Theis equation is typically used. Guidelines are posted on GMD3.org.</a:t>
            </a:r>
          </a:p>
          <a:p>
            <a:pPr marL="0" indent="0">
              <a:buNone/>
            </a:pPr>
            <a:endParaRPr lang="en-US" dirty="0">
              <a:effectLst/>
              <a:latin typeface="Times New Roman" panose="02020603050405020304" pitchFamily="18" charset="0"/>
              <a:ea typeface="Calibri" panose="020F0502020204030204" pitchFamily="34" charset="0"/>
            </a:endParaRPr>
          </a:p>
          <a:p>
            <a:r>
              <a:rPr lang="en-US" b="1" dirty="0">
                <a:effectLst/>
                <a:latin typeface="Times New Roman" panose="02020603050405020304" pitchFamily="18" charset="0"/>
                <a:ea typeface="Calibri" panose="020F0502020204030204" pitchFamily="34" charset="0"/>
              </a:rPr>
              <a:t>Local Aquifer</a:t>
            </a:r>
            <a:r>
              <a:rPr lang="en-US" dirty="0">
                <a:effectLst/>
                <a:latin typeface="Times New Roman" panose="02020603050405020304" pitchFamily="18" charset="0"/>
                <a:ea typeface="Calibri" panose="020F0502020204030204" pitchFamily="34" charset="0"/>
              </a:rPr>
              <a:t> (T, S, and boundary) conditions should be based on available information - reasonable but conservative values.</a:t>
            </a:r>
          </a:p>
        </p:txBody>
      </p:sp>
      <p:sp>
        <p:nvSpPr>
          <p:cNvPr id="10" name="Rectangle 5">
            <a:extLst>
              <a:ext uri="{FF2B5EF4-FFF2-40B4-BE49-F238E27FC236}">
                <a16:creationId xmlns:a16="http://schemas.microsoft.com/office/drawing/2014/main" id="{DF1CAE11-4A6A-A2DF-D4C4-0FA5168B2F29}"/>
              </a:ext>
            </a:extLst>
          </p:cNvPr>
          <p:cNvSpPr>
            <a:spLocks noChangeArrowheads="1"/>
          </p:cNvSpPr>
          <p:nvPr/>
        </p:nvSpPr>
        <p:spPr bwMode="auto">
          <a:xfrm>
            <a:off x="0" y="-724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6" name="Picture 25">
            <a:extLst>
              <a:ext uri="{FF2B5EF4-FFF2-40B4-BE49-F238E27FC236}">
                <a16:creationId xmlns:a16="http://schemas.microsoft.com/office/drawing/2014/main" id="{4A203335-5AF4-C0F2-99E7-75A7B8730594}"/>
              </a:ext>
            </a:extLst>
          </p:cNvPr>
          <p:cNvPicPr>
            <a:picLocks noChangeAspect="1"/>
          </p:cNvPicPr>
          <p:nvPr/>
        </p:nvPicPr>
        <p:blipFill>
          <a:blip r:embed="rId2"/>
          <a:stretch>
            <a:fillRect/>
          </a:stretch>
        </p:blipFill>
        <p:spPr>
          <a:xfrm>
            <a:off x="10204347" y="5293109"/>
            <a:ext cx="1642861" cy="1564891"/>
          </a:xfrm>
          <a:prstGeom prst="rect">
            <a:avLst/>
          </a:prstGeom>
        </p:spPr>
      </p:pic>
    </p:spTree>
    <p:extLst>
      <p:ext uri="{BB962C8B-B14F-4D97-AF65-F5344CB8AC3E}">
        <p14:creationId xmlns:p14="http://schemas.microsoft.com/office/powerpoint/2010/main" val="3429523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450-4427-0E98-377C-5CECBEE9F3BD}"/>
              </a:ext>
            </a:extLst>
          </p:cNvPr>
          <p:cNvSpPr>
            <a:spLocks noGrp="1"/>
          </p:cNvSpPr>
          <p:nvPr>
            <p:ph type="title"/>
          </p:nvPr>
        </p:nvSpPr>
        <p:spPr/>
        <p:txBody>
          <a:bodyPr>
            <a:normAutofit fontScale="90000"/>
          </a:bodyPr>
          <a:lstStyle/>
          <a:p>
            <a:r>
              <a:rPr lang="en-US" dirty="0"/>
              <a:t> </a:t>
            </a:r>
            <a:br>
              <a:rPr lang="en-US" dirty="0"/>
            </a:br>
            <a:r>
              <a:rPr lang="en-US" dirty="0"/>
              <a:t>GMD3 Water Rights/ use assistance</a:t>
            </a:r>
            <a:br>
              <a:rPr lang="en-US" dirty="0"/>
            </a:br>
            <a:endParaRPr lang="en-US" dirty="0"/>
          </a:p>
        </p:txBody>
      </p:sp>
      <p:sp>
        <p:nvSpPr>
          <p:cNvPr id="3" name="Content Placeholder 2">
            <a:extLst>
              <a:ext uri="{FF2B5EF4-FFF2-40B4-BE49-F238E27FC236}">
                <a16:creationId xmlns:a16="http://schemas.microsoft.com/office/drawing/2014/main" id="{0265ADEE-91CA-CFF2-B944-BA8027CE6F0D}"/>
              </a:ext>
            </a:extLst>
          </p:cNvPr>
          <p:cNvSpPr>
            <a:spLocks noGrp="1"/>
          </p:cNvSpPr>
          <p:nvPr>
            <p:ph idx="1"/>
          </p:nvPr>
        </p:nvSpPr>
        <p:spPr>
          <a:xfrm>
            <a:off x="598621" y="2003755"/>
            <a:ext cx="4667442" cy="4275735"/>
          </a:xfrm>
        </p:spPr>
        <p:txBody>
          <a:bodyPr/>
          <a:lstStyle/>
          <a:p>
            <a:r>
              <a:rPr lang="en-US" sz="2800" dirty="0">
                <a:effectLst/>
                <a:latin typeface="Times New Roman" panose="02020603050405020304" pitchFamily="18" charset="0"/>
                <a:ea typeface="Calibri" panose="020F0502020204030204" pitchFamily="34" charset="0"/>
              </a:rPr>
              <a:t>Field services – 2500+ field project visits in 2023.</a:t>
            </a:r>
          </a:p>
          <a:p>
            <a:pPr lvl="1"/>
            <a:r>
              <a:rPr lang="en-US" dirty="0">
                <a:latin typeface="Times New Roman" panose="02020603050405020304" pitchFamily="18" charset="0"/>
                <a:ea typeface="Calibri" panose="020F0502020204030204" pitchFamily="34" charset="0"/>
              </a:rPr>
              <a:t>Flowmeters, </a:t>
            </a:r>
          </a:p>
          <a:p>
            <a:pPr lvl="1"/>
            <a:r>
              <a:rPr lang="en-US" dirty="0">
                <a:latin typeface="Times New Roman" panose="02020603050405020304" pitchFamily="18" charset="0"/>
                <a:ea typeface="Calibri" panose="020F0502020204030204" pitchFamily="34" charset="0"/>
              </a:rPr>
              <a:t>MOU contracts, </a:t>
            </a:r>
          </a:p>
          <a:p>
            <a:pPr lvl="1"/>
            <a:r>
              <a:rPr lang="en-US" dirty="0">
                <a:latin typeface="Times New Roman" panose="02020603050405020304" pitchFamily="18" charset="0"/>
                <a:ea typeface="Calibri" panose="020F0502020204030204" pitchFamily="34" charset="0"/>
              </a:rPr>
              <a:t>flow verification tests</a:t>
            </a:r>
          </a:p>
          <a:p>
            <a:pPr lvl="1"/>
            <a:r>
              <a:rPr lang="en-US" dirty="0">
                <a:effectLst/>
                <a:latin typeface="Times New Roman" panose="02020603050405020304" pitchFamily="18" charset="0"/>
                <a:ea typeface="Calibri" panose="020F0502020204030204" pitchFamily="34" charset="0"/>
              </a:rPr>
              <a:t>Water Quality sampling</a:t>
            </a:r>
          </a:p>
          <a:p>
            <a:pPr lvl="1"/>
            <a:r>
              <a:rPr lang="en-US" dirty="0">
                <a:latin typeface="Times New Roman" panose="02020603050405020304" pitchFamily="18" charset="0"/>
                <a:ea typeface="Calibri" panose="020F0502020204030204" pitchFamily="34" charset="0"/>
              </a:rPr>
              <a:t>Special field projects</a:t>
            </a:r>
            <a:r>
              <a:rPr lang="en-US" dirty="0">
                <a:effectLst/>
                <a:latin typeface="Times New Roman" panose="02020603050405020304" pitchFamily="18" charset="0"/>
                <a:ea typeface="Calibri" panose="020F0502020204030204" pitchFamily="34" charset="0"/>
              </a:rPr>
              <a:t> </a:t>
            </a:r>
            <a:endParaRPr lang="en-US" dirty="0"/>
          </a:p>
        </p:txBody>
      </p:sp>
      <p:sp>
        <p:nvSpPr>
          <p:cNvPr id="10" name="Rectangle 5">
            <a:extLst>
              <a:ext uri="{FF2B5EF4-FFF2-40B4-BE49-F238E27FC236}">
                <a16:creationId xmlns:a16="http://schemas.microsoft.com/office/drawing/2014/main" id="{6127EE32-7B8E-BA56-7FAA-C45AF16C08A9}"/>
              </a:ext>
            </a:extLst>
          </p:cNvPr>
          <p:cNvSpPr>
            <a:spLocks noChangeArrowheads="1"/>
          </p:cNvSpPr>
          <p:nvPr/>
        </p:nvSpPr>
        <p:spPr bwMode="auto">
          <a:xfrm>
            <a:off x="0" y="-724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4" name="Picture 23">
            <a:extLst>
              <a:ext uri="{FF2B5EF4-FFF2-40B4-BE49-F238E27FC236}">
                <a16:creationId xmlns:a16="http://schemas.microsoft.com/office/drawing/2014/main" id="{F39FF299-7742-A360-51C4-A8FC12EAF2BE}"/>
              </a:ext>
            </a:extLst>
          </p:cNvPr>
          <p:cNvPicPr>
            <a:picLocks noChangeAspect="1"/>
          </p:cNvPicPr>
          <p:nvPr/>
        </p:nvPicPr>
        <p:blipFill>
          <a:blip r:embed="rId2"/>
          <a:stretch>
            <a:fillRect/>
          </a:stretch>
        </p:blipFill>
        <p:spPr>
          <a:xfrm>
            <a:off x="5905041" y="1860537"/>
            <a:ext cx="5891939" cy="4418954"/>
          </a:xfrm>
          <a:prstGeom prst="rect">
            <a:avLst/>
          </a:prstGeom>
        </p:spPr>
      </p:pic>
    </p:spTree>
    <p:extLst>
      <p:ext uri="{BB962C8B-B14F-4D97-AF65-F5344CB8AC3E}">
        <p14:creationId xmlns:p14="http://schemas.microsoft.com/office/powerpoint/2010/main" val="176398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B2836-7972-1235-9644-F53D1A3A2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A01A1-8C83-4560-F46D-EF83EA6DB5AA}"/>
              </a:ext>
            </a:extLst>
          </p:cNvPr>
          <p:cNvSpPr>
            <a:spLocks noGrp="1"/>
          </p:cNvSpPr>
          <p:nvPr>
            <p:ph type="title"/>
          </p:nvPr>
        </p:nvSpPr>
        <p:spPr/>
        <p:txBody>
          <a:bodyPr>
            <a:normAutofit fontScale="90000"/>
          </a:bodyPr>
          <a:lstStyle/>
          <a:p>
            <a:r>
              <a:rPr lang="en-US" dirty="0"/>
              <a:t> </a:t>
            </a:r>
            <a:br>
              <a:rPr lang="en-US" dirty="0"/>
            </a:br>
            <a:r>
              <a:rPr lang="en-US" dirty="0"/>
              <a:t>Water Rights/ aquifer advice and assistance</a:t>
            </a:r>
            <a:br>
              <a:rPr lang="en-US" dirty="0"/>
            </a:br>
            <a:endParaRPr lang="en-US" dirty="0"/>
          </a:p>
        </p:txBody>
      </p:sp>
      <p:sp>
        <p:nvSpPr>
          <p:cNvPr id="3" name="Content Placeholder 2">
            <a:extLst>
              <a:ext uri="{FF2B5EF4-FFF2-40B4-BE49-F238E27FC236}">
                <a16:creationId xmlns:a16="http://schemas.microsoft.com/office/drawing/2014/main" id="{47B94AF9-261E-3576-AD84-678281E6FA0B}"/>
              </a:ext>
            </a:extLst>
          </p:cNvPr>
          <p:cNvSpPr>
            <a:spLocks noGrp="1"/>
          </p:cNvSpPr>
          <p:nvPr>
            <p:ph idx="1"/>
          </p:nvPr>
        </p:nvSpPr>
        <p:spPr>
          <a:xfrm>
            <a:off x="434566" y="2003755"/>
            <a:ext cx="11158813" cy="4275735"/>
          </a:xfrm>
        </p:spPr>
        <p:txBody>
          <a:bodyPr>
            <a:normAutofit/>
          </a:bodyPr>
          <a:lstStyle/>
          <a:p>
            <a:r>
              <a:rPr lang="en-US" sz="2800" dirty="0">
                <a:effectLst/>
                <a:latin typeface="Times New Roman" panose="02020603050405020304" pitchFamily="18" charset="0"/>
                <a:ea typeface="Calibri" panose="020F0502020204030204" pitchFamily="34" charset="0"/>
              </a:rPr>
              <a:t>Rules and regulations – review and feedback to KDA</a:t>
            </a:r>
            <a:r>
              <a:rPr lang="en-US" dirty="0">
                <a:latin typeface="Times New Roman" panose="02020603050405020304" pitchFamily="18" charset="0"/>
                <a:ea typeface="Calibri" panose="020F0502020204030204" pitchFamily="34" charset="0"/>
              </a:rPr>
              <a:t>/DWR </a:t>
            </a:r>
          </a:p>
          <a:p>
            <a:pPr lvl="1"/>
            <a:r>
              <a:rPr lang="en-US" dirty="0">
                <a:latin typeface="Times New Roman" panose="02020603050405020304" pitchFamily="18" charset="0"/>
                <a:ea typeface="Calibri" panose="020F0502020204030204" pitchFamily="34" charset="0"/>
              </a:rPr>
              <a:t>affects Management Program</a:t>
            </a:r>
          </a:p>
          <a:p>
            <a:pPr lvl="1"/>
            <a:r>
              <a:rPr lang="en-US" dirty="0">
                <a:latin typeface="Times New Roman" panose="02020603050405020304" pitchFamily="18" charset="0"/>
                <a:ea typeface="Calibri" panose="020F0502020204030204" pitchFamily="34" charset="0"/>
              </a:rPr>
              <a:t>Flowmeter regs update </a:t>
            </a:r>
          </a:p>
          <a:p>
            <a:pPr lvl="1"/>
            <a:r>
              <a:rPr lang="en-US" dirty="0">
                <a:latin typeface="Times New Roman" panose="02020603050405020304" pitchFamily="18" charset="0"/>
                <a:ea typeface="Calibri" panose="020F0502020204030204" pitchFamily="34" charset="0"/>
              </a:rPr>
              <a:t>WCA Rules and Regulations </a:t>
            </a:r>
          </a:p>
          <a:p>
            <a:pPr lvl="1"/>
            <a:r>
              <a:rPr lang="en-US" dirty="0">
                <a:latin typeface="Times New Roman" panose="02020603050405020304" pitchFamily="18" charset="0"/>
                <a:ea typeface="Calibri" panose="020F0502020204030204" pitchFamily="34" charset="0"/>
              </a:rPr>
              <a:t>Aquifer safe yield screener for redrills.</a:t>
            </a:r>
            <a:endParaRPr lang="en-US" sz="2800" dirty="0">
              <a:effectLst/>
              <a:latin typeface="Times New Roman" panose="02020603050405020304" pitchFamily="18" charset="0"/>
              <a:ea typeface="Calibri" panose="020F0502020204030204" pitchFamily="34" charset="0"/>
            </a:endParaRPr>
          </a:p>
          <a:p>
            <a:r>
              <a:rPr lang="en-US" dirty="0">
                <a:effectLst/>
                <a:latin typeface="Times New Roman" panose="02020603050405020304" pitchFamily="18" charset="0"/>
                <a:ea typeface="Calibri" panose="020F0502020204030204" pitchFamily="34" charset="0"/>
              </a:rPr>
              <a:t>Reviewed draft statute reform from KDHE.</a:t>
            </a:r>
          </a:p>
          <a:p>
            <a:pPr lvl="1"/>
            <a:r>
              <a:rPr lang="en-US" dirty="0">
                <a:latin typeface="Times New Roman" panose="02020603050405020304" pitchFamily="18" charset="0"/>
                <a:ea typeface="Calibri" panose="020F0502020204030204" pitchFamily="34" charset="0"/>
              </a:rPr>
              <a:t>Groundwater Exploration and Protection Act</a:t>
            </a:r>
            <a:r>
              <a:rPr lang="en-US" dirty="0">
                <a:effectLst/>
                <a:latin typeface="Times New Roman" panose="02020603050405020304" pitchFamily="18" charset="0"/>
                <a:ea typeface="Calibri" panose="020F0502020204030204" pitchFamily="34" charset="0"/>
              </a:rPr>
              <a:t> </a:t>
            </a:r>
          </a:p>
        </p:txBody>
      </p:sp>
      <p:sp>
        <p:nvSpPr>
          <p:cNvPr id="10" name="Rectangle 5">
            <a:extLst>
              <a:ext uri="{FF2B5EF4-FFF2-40B4-BE49-F238E27FC236}">
                <a16:creationId xmlns:a16="http://schemas.microsoft.com/office/drawing/2014/main" id="{EA700583-6BA8-6811-9246-E38841AFD65E}"/>
              </a:ext>
            </a:extLst>
          </p:cNvPr>
          <p:cNvSpPr>
            <a:spLocks noChangeArrowheads="1"/>
          </p:cNvSpPr>
          <p:nvPr/>
        </p:nvSpPr>
        <p:spPr bwMode="auto">
          <a:xfrm>
            <a:off x="0" y="-724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6" name="Picture 25">
            <a:extLst>
              <a:ext uri="{FF2B5EF4-FFF2-40B4-BE49-F238E27FC236}">
                <a16:creationId xmlns:a16="http://schemas.microsoft.com/office/drawing/2014/main" id="{384FF267-F278-F250-C9F9-26BD4BFFA0E9}"/>
              </a:ext>
            </a:extLst>
          </p:cNvPr>
          <p:cNvPicPr>
            <a:picLocks noChangeAspect="1"/>
          </p:cNvPicPr>
          <p:nvPr/>
        </p:nvPicPr>
        <p:blipFill>
          <a:blip r:embed="rId2"/>
          <a:stretch>
            <a:fillRect/>
          </a:stretch>
        </p:blipFill>
        <p:spPr>
          <a:xfrm>
            <a:off x="10204347" y="5293109"/>
            <a:ext cx="1642861" cy="1564891"/>
          </a:xfrm>
          <a:prstGeom prst="rect">
            <a:avLst/>
          </a:prstGeom>
        </p:spPr>
      </p:pic>
    </p:spTree>
    <p:extLst>
      <p:ext uri="{BB962C8B-B14F-4D97-AF65-F5344CB8AC3E}">
        <p14:creationId xmlns:p14="http://schemas.microsoft.com/office/powerpoint/2010/main" val="1120563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89C9C60D-CF14-858C-F444-86F0411B0DFB}"/>
              </a:ext>
            </a:extLst>
          </p:cNvPr>
          <p:cNvSpPr>
            <a:spLocks noChangeArrowheads="1"/>
          </p:cNvSpPr>
          <p:nvPr/>
        </p:nvSpPr>
        <p:spPr bwMode="auto">
          <a:xfrm>
            <a:off x="329441" y="330001"/>
            <a:ext cx="4304513" cy="523220"/>
          </a:xfrm>
          <a:prstGeom prst="rect">
            <a:avLst/>
          </a:prstGeom>
          <a:noFill/>
          <a:ln w="9525">
            <a:noFill/>
            <a:miter lim="800000"/>
            <a:headEnd/>
            <a:tailEnd/>
          </a:ln>
          <a:effectLst/>
        </p:spPr>
        <p:txBody>
          <a:bodyPr wrap="none">
            <a:spAutoFit/>
          </a:bodyPr>
          <a:lstStyle/>
          <a:p>
            <a:pPr algn="ctr"/>
            <a:r>
              <a:rPr lang="en-US" sz="2800" b="1" dirty="0">
                <a:solidFill>
                  <a:srgbClr val="FFFF00"/>
                </a:solidFill>
              </a:rPr>
              <a:t>Project Overview and Goals</a:t>
            </a:r>
          </a:p>
        </p:txBody>
      </p:sp>
      <p:sp>
        <p:nvSpPr>
          <p:cNvPr id="2" name="Rectangle 16">
            <a:extLst>
              <a:ext uri="{FF2B5EF4-FFF2-40B4-BE49-F238E27FC236}">
                <a16:creationId xmlns:a16="http://schemas.microsoft.com/office/drawing/2014/main" id="{B2C2B2CF-DBEE-6B64-B8BB-99F4F0FB5D10}"/>
              </a:ext>
            </a:extLst>
          </p:cNvPr>
          <p:cNvSpPr>
            <a:spLocks noChangeArrowheads="1"/>
          </p:cNvSpPr>
          <p:nvPr/>
        </p:nvSpPr>
        <p:spPr bwMode="auto">
          <a:xfrm>
            <a:off x="346790" y="1166842"/>
            <a:ext cx="5410349" cy="4154984"/>
          </a:xfrm>
          <a:prstGeom prst="rect">
            <a:avLst/>
          </a:prstGeom>
          <a:noFill/>
          <a:ln w="9525">
            <a:noFill/>
            <a:miter lim="800000"/>
            <a:headEnd/>
            <a:tailEnd/>
          </a:ln>
          <a:effectLst/>
        </p:spPr>
        <p:txBody>
          <a:bodyPr wrap="square">
            <a:spAutoFit/>
          </a:bodyPr>
          <a:lstStyle/>
          <a:p>
            <a:pPr marL="342900" indent="-342900">
              <a:buFont typeface="Arial" panose="020B0604020202020204" pitchFamily="34" charset="0"/>
              <a:buChar char="•"/>
            </a:pPr>
            <a:r>
              <a:rPr lang="en-US" sz="2400" b="1" dirty="0">
                <a:solidFill>
                  <a:schemeClr val="bg1"/>
                </a:solidFill>
              </a:rPr>
              <a:t>Provide irrigators individual water use information relative to other “peer” wells</a:t>
            </a:r>
          </a:p>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Year 1 (2021-2022): Finney County</a:t>
            </a:r>
          </a:p>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Year 2 (2022-2023):  All GMD3</a:t>
            </a:r>
          </a:p>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2023-2024 forward: Funded by GMD3 members. </a:t>
            </a:r>
          </a:p>
          <a:p>
            <a:pPr marL="342900" indent="-342900">
              <a:buFont typeface="Arial" panose="020B0604020202020204" pitchFamily="34" charset="0"/>
              <a:buChar char="•"/>
            </a:pPr>
            <a:endParaRPr lang="en-US" sz="2400" b="1" dirty="0">
              <a:solidFill>
                <a:schemeClr val="bg1"/>
              </a:solidFill>
            </a:endParaRPr>
          </a:p>
        </p:txBody>
      </p:sp>
      <p:pic>
        <p:nvPicPr>
          <p:cNvPr id="5" name="Picture 4" descr="A map of a small town&#10;&#10;Description automatically generated">
            <a:extLst>
              <a:ext uri="{FF2B5EF4-FFF2-40B4-BE49-F238E27FC236}">
                <a16:creationId xmlns:a16="http://schemas.microsoft.com/office/drawing/2014/main" id="{D4C4DCF4-F75C-9D7A-97E7-7505F165A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903" y="2224589"/>
            <a:ext cx="6159307" cy="3979718"/>
          </a:xfrm>
          <a:prstGeom prst="rect">
            <a:avLst/>
          </a:prstGeom>
        </p:spPr>
      </p:pic>
      <p:pic>
        <p:nvPicPr>
          <p:cNvPr id="3" name="Picture 2">
            <a:extLst>
              <a:ext uri="{FF2B5EF4-FFF2-40B4-BE49-F238E27FC236}">
                <a16:creationId xmlns:a16="http://schemas.microsoft.com/office/drawing/2014/main" id="{E2C7F1E6-8A2E-4153-B0BE-9CCAD6D8553F}"/>
              </a:ext>
            </a:extLst>
          </p:cNvPr>
          <p:cNvPicPr>
            <a:picLocks noChangeAspect="1"/>
          </p:cNvPicPr>
          <p:nvPr/>
        </p:nvPicPr>
        <p:blipFill>
          <a:blip r:embed="rId3"/>
          <a:stretch>
            <a:fillRect/>
          </a:stretch>
        </p:blipFill>
        <p:spPr>
          <a:xfrm>
            <a:off x="6959062" y="109094"/>
            <a:ext cx="3755461" cy="2115495"/>
          </a:xfrm>
          <a:prstGeom prst="rect">
            <a:avLst/>
          </a:prstGeom>
        </p:spPr>
      </p:pic>
      <p:pic>
        <p:nvPicPr>
          <p:cNvPr id="4" name="Picture 3">
            <a:extLst>
              <a:ext uri="{FF2B5EF4-FFF2-40B4-BE49-F238E27FC236}">
                <a16:creationId xmlns:a16="http://schemas.microsoft.com/office/drawing/2014/main" id="{2807C5DB-50A6-833A-7E3F-C48B3AE31E52}"/>
              </a:ext>
            </a:extLst>
          </p:cNvPr>
          <p:cNvPicPr>
            <a:picLocks noChangeAspect="1"/>
          </p:cNvPicPr>
          <p:nvPr/>
        </p:nvPicPr>
        <p:blipFill>
          <a:blip r:embed="rId4"/>
          <a:stretch>
            <a:fillRect/>
          </a:stretch>
        </p:blipFill>
        <p:spPr>
          <a:xfrm>
            <a:off x="4100554" y="5162478"/>
            <a:ext cx="1066800" cy="1057359"/>
          </a:xfrm>
          <a:prstGeom prst="rect">
            <a:avLst/>
          </a:prstGeom>
        </p:spPr>
      </p:pic>
    </p:spTree>
    <p:extLst>
      <p:ext uri="{BB962C8B-B14F-4D97-AF65-F5344CB8AC3E}">
        <p14:creationId xmlns:p14="http://schemas.microsoft.com/office/powerpoint/2010/main" val="217520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4">
            <a:extLst>
              <a:ext uri="{FF2B5EF4-FFF2-40B4-BE49-F238E27FC236}">
                <a16:creationId xmlns:a16="http://schemas.microsoft.com/office/drawing/2014/main" id="{8B71E884-ADED-4FF2-B8B9-1D343D74FF23}"/>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8239097" y="1598081"/>
            <a:ext cx="2284297" cy="44071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28C5D-CE34-40BA-BB45-34A5BF482549}"/>
              </a:ext>
            </a:extLst>
          </p:cNvPr>
          <p:cNvSpPr>
            <a:spLocks noGrp="1"/>
          </p:cNvSpPr>
          <p:nvPr>
            <p:ph type="title"/>
          </p:nvPr>
        </p:nvSpPr>
        <p:spPr/>
        <p:txBody>
          <a:bodyPr>
            <a:normAutofit fontScale="90000"/>
          </a:bodyPr>
          <a:lstStyle/>
          <a:p>
            <a:r>
              <a:rPr lang="en-US" dirty="0"/>
              <a:t>Information update, more later in the meeting</a:t>
            </a:r>
          </a:p>
        </p:txBody>
      </p:sp>
      <p:sp>
        <p:nvSpPr>
          <p:cNvPr id="3" name="Content Placeholder 2">
            <a:extLst>
              <a:ext uri="{FF2B5EF4-FFF2-40B4-BE49-F238E27FC236}">
                <a16:creationId xmlns:a16="http://schemas.microsoft.com/office/drawing/2014/main" id="{85FE8467-EA2B-42A8-A341-B0E1A85E367F}"/>
              </a:ext>
            </a:extLst>
          </p:cNvPr>
          <p:cNvSpPr>
            <a:spLocks noGrp="1"/>
          </p:cNvSpPr>
          <p:nvPr>
            <p:ph idx="1"/>
          </p:nvPr>
        </p:nvSpPr>
        <p:spPr>
          <a:xfrm>
            <a:off x="3558012" y="1765048"/>
            <a:ext cx="8111905" cy="4407154"/>
          </a:xfrm>
        </p:spPr>
        <p:txBody>
          <a:bodyPr>
            <a:normAutofit/>
          </a:bodyPr>
          <a:lstStyle/>
          <a:p>
            <a:r>
              <a:rPr lang="en-US" dirty="0"/>
              <a:t>Your Board and staff</a:t>
            </a:r>
          </a:p>
          <a:p>
            <a:r>
              <a:rPr lang="en-US" dirty="0"/>
              <a:t>Management Program</a:t>
            </a:r>
          </a:p>
          <a:p>
            <a:r>
              <a:rPr lang="en-US" dirty="0"/>
              <a:t>Annual Report</a:t>
            </a:r>
          </a:p>
          <a:p>
            <a:r>
              <a:rPr lang="en-US" dirty="0"/>
              <a:t>Aquifer use and irrigated acres are dropping</a:t>
            </a:r>
          </a:p>
          <a:p>
            <a:r>
              <a:rPr lang="en-US" dirty="0"/>
              <a:t>Your water supply management</a:t>
            </a:r>
          </a:p>
          <a:p>
            <a:r>
              <a:rPr lang="en-US" dirty="0"/>
              <a:t>Priority area updates and action plans are coming</a:t>
            </a:r>
          </a:p>
          <a:p>
            <a:r>
              <a:rPr lang="en-US" dirty="0"/>
              <a:t>Learn and Manage your use and supply condition</a:t>
            </a:r>
          </a:p>
          <a:p>
            <a:r>
              <a:rPr lang="en-US" dirty="0"/>
              <a:t>Water Conservation activities and tools</a:t>
            </a:r>
          </a:p>
          <a:p>
            <a:endParaRPr lang="en-US" dirty="0"/>
          </a:p>
          <a:p>
            <a:pPr marL="0" indent="0">
              <a:buNone/>
            </a:pPr>
            <a:endParaRPr lang="en-US" dirty="0"/>
          </a:p>
        </p:txBody>
      </p:sp>
      <p:pic>
        <p:nvPicPr>
          <p:cNvPr id="5" name="Picture 4">
            <a:extLst>
              <a:ext uri="{FF2B5EF4-FFF2-40B4-BE49-F238E27FC236}">
                <a16:creationId xmlns:a16="http://schemas.microsoft.com/office/drawing/2014/main" id="{243EC5D1-0409-4401-AA2E-9C8D8EE6EF8F}"/>
              </a:ext>
            </a:extLst>
          </p:cNvPr>
          <p:cNvPicPr>
            <a:picLocks noChangeAspect="1"/>
          </p:cNvPicPr>
          <p:nvPr/>
        </p:nvPicPr>
        <p:blipFill>
          <a:blip r:embed="rId4"/>
          <a:stretch>
            <a:fillRect/>
          </a:stretch>
        </p:blipFill>
        <p:spPr>
          <a:xfrm>
            <a:off x="9677401" y="6279493"/>
            <a:ext cx="845993" cy="448376"/>
          </a:xfrm>
          <a:prstGeom prst="rect">
            <a:avLst/>
          </a:prstGeom>
        </p:spPr>
      </p:pic>
    </p:spTree>
    <p:extLst>
      <p:ext uri="{BB962C8B-B14F-4D97-AF65-F5344CB8AC3E}">
        <p14:creationId xmlns:p14="http://schemas.microsoft.com/office/powerpoint/2010/main" val="2462921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E112-60F7-B94D-C73F-3358A9E22DC7}"/>
            </a:ext>
          </a:extLst>
        </p:cNvPr>
        <p:cNvGrpSpPr/>
        <p:nvPr/>
      </p:nvGrpSpPr>
      <p:grpSpPr>
        <a:xfrm>
          <a:off x="0" y="0"/>
          <a:ext cx="0" cy="0"/>
          <a:chOff x="0" y="0"/>
          <a:chExt cx="0" cy="0"/>
        </a:xfrm>
      </p:grpSpPr>
      <p:pic>
        <p:nvPicPr>
          <p:cNvPr id="7" name="Picture 6" descr="A map of the state of kansas&#10;&#10;Description automatically generated">
            <a:extLst>
              <a:ext uri="{FF2B5EF4-FFF2-40B4-BE49-F238E27FC236}">
                <a16:creationId xmlns:a16="http://schemas.microsoft.com/office/drawing/2014/main" id="{3A00F78B-B9DB-6402-3AA5-AC48488EF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63" y="-301335"/>
            <a:ext cx="11469119" cy="7471062"/>
          </a:xfrm>
          <a:prstGeom prst="rect">
            <a:avLst/>
          </a:prstGeom>
        </p:spPr>
      </p:pic>
      <p:pic>
        <p:nvPicPr>
          <p:cNvPr id="2" name="Picture 1">
            <a:extLst>
              <a:ext uri="{FF2B5EF4-FFF2-40B4-BE49-F238E27FC236}">
                <a16:creationId xmlns:a16="http://schemas.microsoft.com/office/drawing/2014/main" id="{556273F8-0CA3-1018-BA57-4222E188E425}"/>
              </a:ext>
            </a:extLst>
          </p:cNvPr>
          <p:cNvPicPr>
            <a:picLocks noChangeAspect="1"/>
          </p:cNvPicPr>
          <p:nvPr/>
        </p:nvPicPr>
        <p:blipFill>
          <a:blip r:embed="rId3"/>
          <a:stretch>
            <a:fillRect/>
          </a:stretch>
        </p:blipFill>
        <p:spPr>
          <a:xfrm>
            <a:off x="1250896" y="164505"/>
            <a:ext cx="1066800" cy="1057359"/>
          </a:xfrm>
          <a:prstGeom prst="rect">
            <a:avLst/>
          </a:prstGeom>
        </p:spPr>
      </p:pic>
      <p:pic>
        <p:nvPicPr>
          <p:cNvPr id="3" name="Picture 2" descr="A green and black logo&#10;&#10;Description automatically generated">
            <a:extLst>
              <a:ext uri="{FF2B5EF4-FFF2-40B4-BE49-F238E27FC236}">
                <a16:creationId xmlns:a16="http://schemas.microsoft.com/office/drawing/2014/main" id="{6E544343-0F88-3BF5-4682-4BDB451FF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555" y="4745098"/>
            <a:ext cx="3756269" cy="2112902"/>
          </a:xfrm>
          <a:prstGeom prst="rect">
            <a:avLst/>
          </a:prstGeom>
        </p:spPr>
      </p:pic>
      <p:sp>
        <p:nvSpPr>
          <p:cNvPr id="4" name="TextBox 3">
            <a:extLst>
              <a:ext uri="{FF2B5EF4-FFF2-40B4-BE49-F238E27FC236}">
                <a16:creationId xmlns:a16="http://schemas.microsoft.com/office/drawing/2014/main" id="{BD7DDC8C-72FD-6046-8FF9-B01B4D57E5C0}"/>
              </a:ext>
            </a:extLst>
          </p:cNvPr>
          <p:cNvSpPr txBox="1"/>
          <p:nvPr/>
        </p:nvSpPr>
        <p:spPr>
          <a:xfrm>
            <a:off x="8682274" y="380246"/>
            <a:ext cx="2960482" cy="1323439"/>
          </a:xfrm>
          <a:prstGeom prst="rect">
            <a:avLst/>
          </a:prstGeom>
          <a:solidFill>
            <a:schemeClr val="bg1"/>
          </a:solidFill>
        </p:spPr>
        <p:txBody>
          <a:bodyPr wrap="square" rtlCol="0">
            <a:spAutoFit/>
          </a:bodyPr>
          <a:lstStyle/>
          <a:p>
            <a:r>
              <a:rPr lang="en-US" sz="2000" dirty="0"/>
              <a:t>Data driven delineations - aquifer regions and subregions for comparable irrigation wells.</a:t>
            </a:r>
          </a:p>
        </p:txBody>
      </p:sp>
    </p:spTree>
    <p:extLst>
      <p:ext uri="{BB962C8B-B14F-4D97-AF65-F5344CB8AC3E}">
        <p14:creationId xmlns:p14="http://schemas.microsoft.com/office/powerpoint/2010/main" val="1286691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a meeting room&#10;&#10;Description automatically generated">
            <a:extLst>
              <a:ext uri="{FF2B5EF4-FFF2-40B4-BE49-F238E27FC236}">
                <a16:creationId xmlns:a16="http://schemas.microsoft.com/office/drawing/2014/main" id="{A67C11D1-12E2-685E-8423-9B2D3AF10873}"/>
              </a:ext>
            </a:extLst>
          </p:cNvPr>
          <p:cNvPicPr>
            <a:picLocks noChangeAspect="1"/>
          </p:cNvPicPr>
          <p:nvPr/>
        </p:nvPicPr>
        <p:blipFill rotWithShape="1">
          <a:blip r:embed="rId2">
            <a:extLst>
              <a:ext uri="{28A0092B-C50C-407E-A947-70E740481C1C}">
                <a14:useLocalDpi xmlns:a14="http://schemas.microsoft.com/office/drawing/2010/main" val="0"/>
              </a:ext>
            </a:extLst>
          </a:blip>
          <a:srcRect t="4528" b="20486"/>
          <a:stretch/>
        </p:blipFill>
        <p:spPr>
          <a:xfrm>
            <a:off x="20" y="1282"/>
            <a:ext cx="12191980" cy="6856718"/>
          </a:xfrm>
          <a:prstGeom prst="rect">
            <a:avLst/>
          </a:prstGeom>
        </p:spPr>
      </p:pic>
    </p:spTree>
    <p:extLst>
      <p:ext uri="{BB962C8B-B14F-4D97-AF65-F5344CB8AC3E}">
        <p14:creationId xmlns:p14="http://schemas.microsoft.com/office/powerpoint/2010/main" val="2225830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80888-EBF2-7BF4-AFC3-654B1895CAC0}"/>
              </a:ext>
            </a:extLst>
          </p:cNvPr>
          <p:cNvPicPr>
            <a:picLocks noChangeAspect="1"/>
          </p:cNvPicPr>
          <p:nvPr/>
        </p:nvPicPr>
        <p:blipFill>
          <a:blip r:embed="rId2"/>
          <a:stretch>
            <a:fillRect/>
          </a:stretch>
        </p:blipFill>
        <p:spPr>
          <a:xfrm>
            <a:off x="426322" y="113895"/>
            <a:ext cx="5186206" cy="4933950"/>
          </a:xfrm>
          <a:prstGeom prst="rect">
            <a:avLst/>
          </a:prstGeom>
        </p:spPr>
      </p:pic>
      <p:sp>
        <p:nvSpPr>
          <p:cNvPr id="4" name="TextBox 3">
            <a:extLst>
              <a:ext uri="{FF2B5EF4-FFF2-40B4-BE49-F238E27FC236}">
                <a16:creationId xmlns:a16="http://schemas.microsoft.com/office/drawing/2014/main" id="{71760015-EC82-8960-A699-4CD9AEDBE26C}"/>
              </a:ext>
            </a:extLst>
          </p:cNvPr>
          <p:cNvSpPr txBox="1"/>
          <p:nvPr/>
        </p:nvSpPr>
        <p:spPr>
          <a:xfrm>
            <a:off x="247650" y="425732"/>
            <a:ext cx="2971799" cy="584775"/>
          </a:xfrm>
          <a:prstGeom prst="rect">
            <a:avLst/>
          </a:prstGeom>
          <a:solidFill>
            <a:schemeClr val="bg1">
              <a:lumMod val="95000"/>
            </a:schemeClr>
          </a:solidFill>
          <a:ln>
            <a:solidFill>
              <a:schemeClr val="tx1"/>
            </a:solidFill>
          </a:ln>
        </p:spPr>
        <p:txBody>
          <a:bodyPr wrap="square" rtlCol="0">
            <a:spAutoFit/>
          </a:bodyPr>
          <a:lstStyle/>
          <a:p>
            <a:pPr algn="ctr"/>
            <a:r>
              <a:rPr lang="en-US" sz="1600" b="1" dirty="0">
                <a:latin typeface="Arial" panose="020B0604020202020204" pitchFamily="34" charset="0"/>
                <a:cs typeface="Arial" panose="020B0604020202020204" pitchFamily="34" charset="0"/>
              </a:rPr>
              <a:t>I-CARE Story Map</a:t>
            </a:r>
          </a:p>
          <a:p>
            <a:pPr algn="ctr"/>
            <a:r>
              <a:rPr lang="en-US" sz="1600" b="1" dirty="0">
                <a:latin typeface="Arial" panose="020B0604020202020204" pitchFamily="34" charset="0"/>
                <a:cs typeface="Arial" panose="020B0604020202020204" pitchFamily="34" charset="0"/>
              </a:rPr>
              <a:t>https://www.gmd3.org/icare</a:t>
            </a:r>
          </a:p>
        </p:txBody>
      </p:sp>
      <p:pic>
        <p:nvPicPr>
          <p:cNvPr id="7" name="Picture 6">
            <a:extLst>
              <a:ext uri="{FF2B5EF4-FFF2-40B4-BE49-F238E27FC236}">
                <a16:creationId xmlns:a16="http://schemas.microsoft.com/office/drawing/2014/main" id="{6AA99E49-C2CA-81B5-806F-79D57693FBCB}"/>
              </a:ext>
            </a:extLst>
          </p:cNvPr>
          <p:cNvPicPr>
            <a:picLocks noChangeAspect="1"/>
          </p:cNvPicPr>
          <p:nvPr/>
        </p:nvPicPr>
        <p:blipFill>
          <a:blip r:embed="rId3"/>
          <a:stretch>
            <a:fillRect/>
          </a:stretch>
        </p:blipFill>
        <p:spPr>
          <a:xfrm>
            <a:off x="3500894" y="718119"/>
            <a:ext cx="5190211" cy="4937760"/>
          </a:xfrm>
          <a:prstGeom prst="rect">
            <a:avLst/>
          </a:prstGeom>
        </p:spPr>
      </p:pic>
      <p:pic>
        <p:nvPicPr>
          <p:cNvPr id="11" name="Picture 10">
            <a:extLst>
              <a:ext uri="{FF2B5EF4-FFF2-40B4-BE49-F238E27FC236}">
                <a16:creationId xmlns:a16="http://schemas.microsoft.com/office/drawing/2014/main" id="{98DBB692-2356-8A34-6B74-3C0D01B72841}"/>
              </a:ext>
            </a:extLst>
          </p:cNvPr>
          <p:cNvPicPr>
            <a:picLocks noChangeAspect="1"/>
          </p:cNvPicPr>
          <p:nvPr/>
        </p:nvPicPr>
        <p:blipFill>
          <a:blip r:embed="rId4"/>
          <a:stretch>
            <a:fillRect/>
          </a:stretch>
        </p:blipFill>
        <p:spPr>
          <a:xfrm>
            <a:off x="6903959" y="1806251"/>
            <a:ext cx="5190211" cy="4937760"/>
          </a:xfrm>
          <a:prstGeom prst="rect">
            <a:avLst/>
          </a:prstGeom>
        </p:spPr>
      </p:pic>
      <p:pic>
        <p:nvPicPr>
          <p:cNvPr id="2" name="Picture 1" descr="A green and black logo&#10;&#10;Description automatically generated">
            <a:extLst>
              <a:ext uri="{FF2B5EF4-FFF2-40B4-BE49-F238E27FC236}">
                <a16:creationId xmlns:a16="http://schemas.microsoft.com/office/drawing/2014/main" id="{677D59FC-2BDF-088F-828B-867172B95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29" y="4953612"/>
            <a:ext cx="3756269" cy="2112902"/>
          </a:xfrm>
          <a:prstGeom prst="rect">
            <a:avLst/>
          </a:prstGeom>
        </p:spPr>
      </p:pic>
    </p:spTree>
    <p:extLst>
      <p:ext uri="{BB962C8B-B14F-4D97-AF65-F5344CB8AC3E}">
        <p14:creationId xmlns:p14="http://schemas.microsoft.com/office/powerpoint/2010/main" val="29699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549-CB32-1DD6-9848-6DA13F5BC25E}"/>
              </a:ext>
            </a:extLst>
          </p:cNvPr>
          <p:cNvSpPr>
            <a:spLocks noGrp="1"/>
          </p:cNvSpPr>
          <p:nvPr>
            <p:ph type="title"/>
          </p:nvPr>
        </p:nvSpPr>
        <p:spPr/>
        <p:txBody>
          <a:bodyPr/>
          <a:lstStyle/>
          <a:p>
            <a:r>
              <a:rPr lang="en-US" dirty="0"/>
              <a:t>GMD3 SmartPLAN for the path forward</a:t>
            </a:r>
          </a:p>
        </p:txBody>
      </p:sp>
      <p:sp>
        <p:nvSpPr>
          <p:cNvPr id="3" name="Content Placeholder 2">
            <a:extLst>
              <a:ext uri="{FF2B5EF4-FFF2-40B4-BE49-F238E27FC236}">
                <a16:creationId xmlns:a16="http://schemas.microsoft.com/office/drawing/2014/main" id="{972A832C-8C7F-05FC-939B-E0E57883CA68}"/>
              </a:ext>
            </a:extLst>
          </p:cNvPr>
          <p:cNvSpPr>
            <a:spLocks noGrp="1"/>
          </p:cNvSpPr>
          <p:nvPr>
            <p:ph idx="1"/>
          </p:nvPr>
        </p:nvSpPr>
        <p:spPr/>
        <p:txBody>
          <a:bodyPr/>
          <a:lstStyle/>
          <a:p>
            <a:r>
              <a:rPr lang="en-US" dirty="0"/>
              <a:t>Project will be phased in accordance with the PLAN acronym (Prioritize, Learn, Actuate, Navigate).</a:t>
            </a:r>
          </a:p>
          <a:p>
            <a:r>
              <a:rPr lang="en-US" dirty="0"/>
              <a:t>GMD3 members over the next two years will:</a:t>
            </a:r>
          </a:p>
          <a:p>
            <a:pPr lvl="1"/>
            <a:r>
              <a:rPr lang="en-US" dirty="0"/>
              <a:t>learn and provide input on Ogallala conservation and restoration</a:t>
            </a:r>
          </a:p>
          <a:p>
            <a:pPr lvl="1"/>
            <a:r>
              <a:rPr lang="en-US" dirty="0"/>
              <a:t>help shape their local action plans.</a:t>
            </a:r>
          </a:p>
          <a:p>
            <a:r>
              <a:rPr lang="en-US" dirty="0"/>
              <a:t>Two grants were submitted to leverage GMD3 expenses for more help</a:t>
            </a:r>
          </a:p>
          <a:p>
            <a:pPr lvl="1"/>
            <a:r>
              <a:rPr lang="en-US" dirty="0"/>
              <a:t>KSU Research and Extension and other partners.</a:t>
            </a:r>
          </a:p>
          <a:p>
            <a:endParaRPr lang="en-US" dirty="0"/>
          </a:p>
        </p:txBody>
      </p:sp>
      <p:pic>
        <p:nvPicPr>
          <p:cNvPr id="5" name="Picture 4">
            <a:extLst>
              <a:ext uri="{FF2B5EF4-FFF2-40B4-BE49-F238E27FC236}">
                <a16:creationId xmlns:a16="http://schemas.microsoft.com/office/drawing/2014/main" id="{751021C0-8994-CC9A-290F-7435826D6046}"/>
              </a:ext>
            </a:extLst>
          </p:cNvPr>
          <p:cNvPicPr>
            <a:picLocks noChangeAspect="1"/>
          </p:cNvPicPr>
          <p:nvPr/>
        </p:nvPicPr>
        <p:blipFill>
          <a:blip r:embed="rId2"/>
          <a:stretch>
            <a:fillRect/>
          </a:stretch>
        </p:blipFill>
        <p:spPr>
          <a:xfrm>
            <a:off x="10483468" y="5531809"/>
            <a:ext cx="1066800" cy="1057359"/>
          </a:xfrm>
          <a:prstGeom prst="rect">
            <a:avLst/>
          </a:prstGeom>
        </p:spPr>
      </p:pic>
    </p:spTree>
    <p:extLst>
      <p:ext uri="{BB962C8B-B14F-4D97-AF65-F5344CB8AC3E}">
        <p14:creationId xmlns:p14="http://schemas.microsoft.com/office/powerpoint/2010/main" val="2283305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591514-CD97-4AB4-BAB9-67BB4A21F593}"/>
              </a:ext>
            </a:extLst>
          </p:cNvPr>
          <p:cNvSpPr>
            <a:spLocks noGrp="1"/>
          </p:cNvSpPr>
          <p:nvPr>
            <p:ph type="title"/>
          </p:nvPr>
        </p:nvSpPr>
        <p:spPr/>
        <p:txBody>
          <a:bodyPr>
            <a:normAutofit fontScale="90000"/>
          </a:bodyPr>
          <a:lstStyle/>
          <a:p>
            <a:pPr>
              <a:spcBef>
                <a:spcPts val="750"/>
              </a:spcBef>
              <a:defRPr/>
            </a:pPr>
            <a:r>
              <a:rPr lang="en-US" sz="3600" b="1" dirty="0">
                <a:solidFill>
                  <a:prstClr val="black"/>
                </a:solidFill>
                <a:latin typeface="Calibri" panose="020F0502020204030204"/>
                <a:ea typeface="+mn-ea"/>
                <a:cs typeface="+mn-cs"/>
              </a:rPr>
              <a:t>Models, Research &amp; Development  </a:t>
            </a:r>
            <a:br>
              <a:rPr lang="en-US" sz="3600" b="1" dirty="0">
                <a:solidFill>
                  <a:prstClr val="black"/>
                </a:solidFill>
                <a:latin typeface="Calibri" panose="020F0502020204030204"/>
                <a:ea typeface="+mn-ea"/>
                <a:cs typeface="+mn-cs"/>
              </a:rPr>
            </a:br>
            <a:br>
              <a:rPr lang="en-US" sz="2100" b="1" dirty="0">
                <a:solidFill>
                  <a:prstClr val="black"/>
                </a:solidFill>
                <a:latin typeface="Calibri" panose="020F0502020204030204"/>
                <a:ea typeface="+mn-ea"/>
                <a:cs typeface="+mn-cs"/>
              </a:rPr>
            </a:br>
            <a:r>
              <a:rPr lang="en-US" sz="3600" dirty="0">
                <a:solidFill>
                  <a:prstClr val="black"/>
                </a:solidFill>
                <a:latin typeface="Calibri" panose="020F0502020204030204"/>
                <a:ea typeface="+mn-ea"/>
                <a:cs typeface="+mn-cs"/>
              </a:rPr>
              <a:t>GMD3 Updating the Model w/help from KGS and KWO.</a:t>
            </a:r>
            <a:br>
              <a:rPr lang="en-US" sz="3600" dirty="0">
                <a:solidFill>
                  <a:prstClr val="black"/>
                </a:solidFill>
                <a:latin typeface="Calibri" panose="020F0502020204030204"/>
                <a:ea typeface="+mn-ea"/>
                <a:cs typeface="+mn-cs"/>
              </a:rPr>
            </a:br>
            <a:endParaRPr lang="en-US" sz="3600" dirty="0"/>
          </a:p>
        </p:txBody>
      </p:sp>
      <p:pic>
        <p:nvPicPr>
          <p:cNvPr id="3" name="Content Placeholder 2">
            <a:extLst>
              <a:ext uri="{FF2B5EF4-FFF2-40B4-BE49-F238E27FC236}">
                <a16:creationId xmlns:a16="http://schemas.microsoft.com/office/drawing/2014/main" id="{15048AF7-B091-EC00-89F3-178F42648C01}"/>
              </a:ext>
            </a:extLst>
          </p:cNvPr>
          <p:cNvPicPr>
            <a:picLocks noGrp="1" noChangeAspect="1"/>
          </p:cNvPicPr>
          <p:nvPr>
            <p:ph idx="1"/>
          </p:nvPr>
        </p:nvPicPr>
        <p:blipFill rotWithShape="1">
          <a:blip r:embed="rId2"/>
          <a:srcRect l="12982" t="18501" r="67322" b="4670"/>
          <a:stretch/>
        </p:blipFill>
        <p:spPr>
          <a:xfrm>
            <a:off x="838200" y="1690690"/>
            <a:ext cx="3789802" cy="4434875"/>
          </a:xfrm>
        </p:spPr>
      </p:pic>
      <p:pic>
        <p:nvPicPr>
          <p:cNvPr id="7" name="Picture 6">
            <a:extLst>
              <a:ext uri="{FF2B5EF4-FFF2-40B4-BE49-F238E27FC236}">
                <a16:creationId xmlns:a16="http://schemas.microsoft.com/office/drawing/2014/main" id="{D2311891-BA78-493E-849B-A18FE031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269" y="2164602"/>
            <a:ext cx="7198354" cy="3960963"/>
          </a:xfrm>
          <a:prstGeom prst="rect">
            <a:avLst/>
          </a:prstGeom>
        </p:spPr>
      </p:pic>
      <p:pic>
        <p:nvPicPr>
          <p:cNvPr id="8" name="Picture 7">
            <a:extLst>
              <a:ext uri="{FF2B5EF4-FFF2-40B4-BE49-F238E27FC236}">
                <a16:creationId xmlns:a16="http://schemas.microsoft.com/office/drawing/2014/main" id="{30335036-1C27-4E31-8D27-B74A5131B712}"/>
              </a:ext>
            </a:extLst>
          </p:cNvPr>
          <p:cNvPicPr>
            <a:picLocks noChangeAspect="1"/>
          </p:cNvPicPr>
          <p:nvPr/>
        </p:nvPicPr>
        <p:blipFill>
          <a:blip r:embed="rId4"/>
          <a:stretch>
            <a:fillRect/>
          </a:stretch>
        </p:blipFill>
        <p:spPr>
          <a:xfrm>
            <a:off x="10475900" y="325423"/>
            <a:ext cx="877900" cy="695004"/>
          </a:xfrm>
          <a:prstGeom prst="rect">
            <a:avLst/>
          </a:prstGeom>
        </p:spPr>
      </p:pic>
      <p:pic>
        <p:nvPicPr>
          <p:cNvPr id="9" name="Picture 8">
            <a:extLst>
              <a:ext uri="{FF2B5EF4-FFF2-40B4-BE49-F238E27FC236}">
                <a16:creationId xmlns:a16="http://schemas.microsoft.com/office/drawing/2014/main" id="{472D83FD-5B5B-4A3E-AE9A-D39DC908829C}"/>
              </a:ext>
            </a:extLst>
          </p:cNvPr>
          <p:cNvPicPr>
            <a:picLocks noChangeAspect="1"/>
          </p:cNvPicPr>
          <p:nvPr/>
        </p:nvPicPr>
        <p:blipFill>
          <a:blip r:embed="rId5"/>
          <a:stretch>
            <a:fillRect/>
          </a:stretch>
        </p:blipFill>
        <p:spPr>
          <a:xfrm>
            <a:off x="11100758" y="6245963"/>
            <a:ext cx="938865" cy="493819"/>
          </a:xfrm>
          <a:prstGeom prst="rect">
            <a:avLst/>
          </a:prstGeom>
        </p:spPr>
      </p:pic>
    </p:spTree>
    <p:extLst>
      <p:ext uri="{BB962C8B-B14F-4D97-AF65-F5344CB8AC3E}">
        <p14:creationId xmlns:p14="http://schemas.microsoft.com/office/powerpoint/2010/main" val="6088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group of people sitting at a table&#10;&#10;Description automatically generated">
            <a:extLst>
              <a:ext uri="{FF2B5EF4-FFF2-40B4-BE49-F238E27FC236}">
                <a16:creationId xmlns:a16="http://schemas.microsoft.com/office/drawing/2014/main" id="{AE701FFC-053F-4FF6-BC1D-31C1CAE2C1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06" b="9294"/>
          <a:stretch/>
        </p:blipFill>
        <p:spPr>
          <a:xfrm>
            <a:off x="642938" y="908050"/>
            <a:ext cx="7037388" cy="3925888"/>
          </a:xfrm>
          <a:prstGeom prst="rect">
            <a:avLst/>
          </a:prstGeom>
        </p:spPr>
      </p:pic>
      <p:pic>
        <p:nvPicPr>
          <p:cNvPr id="6" name="Picture 5">
            <a:extLst>
              <a:ext uri="{FF2B5EF4-FFF2-40B4-BE49-F238E27FC236}">
                <a16:creationId xmlns:a16="http://schemas.microsoft.com/office/drawing/2014/main" id="{67DD47D2-2E6D-46C3-A117-E8C681110A68}"/>
              </a:ext>
            </a:extLst>
          </p:cNvPr>
          <p:cNvPicPr>
            <a:picLocks noChangeAspect="1"/>
          </p:cNvPicPr>
          <p:nvPr/>
        </p:nvPicPr>
        <p:blipFill>
          <a:blip r:embed="rId3"/>
          <a:stretch>
            <a:fillRect/>
          </a:stretch>
        </p:blipFill>
        <p:spPr>
          <a:xfrm>
            <a:off x="7754938" y="908050"/>
            <a:ext cx="3792538" cy="1757363"/>
          </a:xfrm>
          <a:prstGeom prst="ellipse">
            <a:avLst/>
          </a:prstGeom>
          <a:scene3d>
            <a:camera prst="orthographicFront"/>
            <a:lightRig rig="contrasting" dir="t">
              <a:rot lat="0" lon="0" rev="3000000"/>
            </a:lightRig>
          </a:scene3d>
        </p:spPr>
      </p:pic>
      <p:pic>
        <p:nvPicPr>
          <p:cNvPr id="3" name="Picture 2">
            <a:extLst>
              <a:ext uri="{FF2B5EF4-FFF2-40B4-BE49-F238E27FC236}">
                <a16:creationId xmlns:a16="http://schemas.microsoft.com/office/drawing/2014/main" id="{380FA8F5-8C7F-6589-D60B-1E0B9A70BBA3}"/>
              </a:ext>
            </a:extLst>
          </p:cNvPr>
          <p:cNvPicPr>
            <a:picLocks noChangeAspect="1"/>
          </p:cNvPicPr>
          <p:nvPr/>
        </p:nvPicPr>
        <p:blipFill>
          <a:blip r:embed="rId4"/>
          <a:stretch>
            <a:fillRect/>
          </a:stretch>
        </p:blipFill>
        <p:spPr>
          <a:xfrm>
            <a:off x="7754938" y="2738438"/>
            <a:ext cx="3792538" cy="2093913"/>
          </a:xfrm>
          <a:prstGeom prst="rect">
            <a:avLst/>
          </a:prstGeom>
        </p:spPr>
      </p:pic>
      <p:sp>
        <p:nvSpPr>
          <p:cNvPr id="2" name="Title 1">
            <a:extLst>
              <a:ext uri="{FF2B5EF4-FFF2-40B4-BE49-F238E27FC236}">
                <a16:creationId xmlns:a16="http://schemas.microsoft.com/office/drawing/2014/main" id="{9C372E8C-7844-4F7B-ACBD-BC22E0E27E99}"/>
              </a:ext>
            </a:extLst>
          </p:cNvPr>
          <p:cNvSpPr>
            <a:spLocks noGrp="1"/>
          </p:cNvSpPr>
          <p:nvPr>
            <p:ph type="title"/>
          </p:nvPr>
        </p:nvSpPr>
        <p:spPr>
          <a:xfrm>
            <a:off x="838200" y="4905376"/>
            <a:ext cx="10515600" cy="1395429"/>
          </a:xfrm>
        </p:spPr>
        <p:txBody>
          <a:bodyPr vert="horz" lIns="91440" tIns="45720" rIns="91440" bIns="45720" rtlCol="0" anchor="ctr">
            <a:normAutofit/>
          </a:bodyPr>
          <a:lstStyle/>
          <a:p>
            <a:pPr algn="ctr"/>
            <a:r>
              <a:rPr lang="en-US" sz="2900" b="1" kern="1200" dirty="0">
                <a:solidFill>
                  <a:schemeClr val="tx1"/>
                </a:solidFill>
                <a:latin typeface="+mj-lt"/>
                <a:ea typeface="+mj-ea"/>
                <a:cs typeface="+mj-cs"/>
              </a:rPr>
              <a:t>Master Irrigator Program</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GMD3 USDA grant submittals to create a statewide Master Irrigator program in each of the Kansas GMDs.</a:t>
            </a:r>
          </a:p>
        </p:txBody>
      </p:sp>
    </p:spTree>
    <p:extLst>
      <p:ext uri="{BB962C8B-B14F-4D97-AF65-F5344CB8AC3E}">
        <p14:creationId xmlns:p14="http://schemas.microsoft.com/office/powerpoint/2010/main" val="3771859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ms response chart. Question title: This event helped me learn more about local hydrology and how water use impacts the Ogallala Aquifer.. Number of responses: 16 responses.">
            <a:extLst>
              <a:ext uri="{FF2B5EF4-FFF2-40B4-BE49-F238E27FC236}">
                <a16:creationId xmlns:a16="http://schemas.microsoft.com/office/drawing/2014/main" id="{3F27977A-9ACA-46E8-99E0-2D4AF904B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57" y="2155314"/>
            <a:ext cx="10766243" cy="48826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6070C9-845B-12F2-B11F-66E82F039721}"/>
              </a:ext>
            </a:extLst>
          </p:cNvPr>
          <p:cNvSpPr>
            <a:spLocks noGrp="1"/>
          </p:cNvSpPr>
          <p:nvPr>
            <p:ph type="title"/>
          </p:nvPr>
        </p:nvSpPr>
        <p:spPr/>
        <p:txBody>
          <a:bodyPr>
            <a:normAutofit/>
          </a:bodyPr>
          <a:lstStyle/>
          <a:p>
            <a:r>
              <a:rPr lang="en-US" dirty="0">
                <a:latin typeface="+mn-lt"/>
              </a:rPr>
              <a:t>GMD3/KCARE Master Irrigator Lite Event </a:t>
            </a:r>
          </a:p>
        </p:txBody>
      </p:sp>
      <p:sp>
        <p:nvSpPr>
          <p:cNvPr id="3" name="Content Placeholder 2">
            <a:extLst>
              <a:ext uri="{FF2B5EF4-FFF2-40B4-BE49-F238E27FC236}">
                <a16:creationId xmlns:a16="http://schemas.microsoft.com/office/drawing/2014/main" id="{7AF0D0AD-86FC-FEDF-D795-DCACC3C0CCDB}"/>
              </a:ext>
            </a:extLst>
          </p:cNvPr>
          <p:cNvSpPr>
            <a:spLocks noGrp="1"/>
          </p:cNvSpPr>
          <p:nvPr>
            <p:ph idx="1"/>
          </p:nvPr>
        </p:nvSpPr>
        <p:spPr>
          <a:xfrm>
            <a:off x="247461" y="1544968"/>
            <a:ext cx="11697077" cy="4351338"/>
          </a:xfrm>
        </p:spPr>
        <p:txBody>
          <a:bodyPr/>
          <a:lstStyle/>
          <a:p>
            <a:r>
              <a:rPr lang="en-US" dirty="0"/>
              <a:t>         KSU Kansas Center for Agricultural Resources and the Environment</a:t>
            </a:r>
          </a:p>
        </p:txBody>
      </p:sp>
      <p:pic>
        <p:nvPicPr>
          <p:cNvPr id="7" name="Picture 2" descr="Free Thumbs Up Clipart Pictures - Clipartix">
            <a:extLst>
              <a:ext uri="{FF2B5EF4-FFF2-40B4-BE49-F238E27FC236}">
                <a16:creationId xmlns:a16="http://schemas.microsoft.com/office/drawing/2014/main" id="{A2757A01-83DE-233F-EC08-1FAE96463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61" y="1342246"/>
            <a:ext cx="820460" cy="81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7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rms response chart. Question title: What technologies or practices do you want to learn more about? (select as many as you want)&#10;. Number of responses: 6 responses.">
            <a:extLst>
              <a:ext uri="{FF2B5EF4-FFF2-40B4-BE49-F238E27FC236}">
                <a16:creationId xmlns:a16="http://schemas.microsoft.com/office/drawing/2014/main" id="{8CD2EBA6-A81F-4FCD-A1B3-8D1723128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12192000" cy="579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74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ms response chart. Question title: Would you be interested in serving on the Master Irrigator advisory committee to develop and plan the full Master Irrigator Program?. Number of responses: 16 responses.">
            <a:extLst>
              <a:ext uri="{FF2B5EF4-FFF2-40B4-BE49-F238E27FC236}">
                <a16:creationId xmlns:a16="http://schemas.microsoft.com/office/drawing/2014/main" id="{CC2C869E-73CC-41C9-BA2B-6A1EB57B6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575"/>
            <a:ext cx="12192000" cy="552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843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575F1-68BF-4B3A-96F5-3D81BE4D627C}"/>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a:t>Ark River shared basin</a:t>
            </a:r>
          </a:p>
        </p:txBody>
      </p:sp>
      <p:pic>
        <p:nvPicPr>
          <p:cNvPr id="4" name="Picture 3">
            <a:extLst>
              <a:ext uri="{FF2B5EF4-FFF2-40B4-BE49-F238E27FC236}">
                <a16:creationId xmlns:a16="http://schemas.microsoft.com/office/drawing/2014/main" id="{2D1260D7-D550-45BB-A1C9-E09AC65CFEBC}"/>
              </a:ext>
            </a:extLst>
          </p:cNvPr>
          <p:cNvPicPr>
            <a:picLocks noChangeAspect="1"/>
          </p:cNvPicPr>
          <p:nvPr/>
        </p:nvPicPr>
        <p:blipFill>
          <a:blip r:embed="rId2"/>
          <a:stretch>
            <a:fillRect/>
          </a:stretch>
        </p:blipFill>
        <p:spPr>
          <a:xfrm>
            <a:off x="698353" y="996987"/>
            <a:ext cx="4555700" cy="193667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24" name="Freeform: Shape 2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a:extLst>
              <a:ext uri="{FF2B5EF4-FFF2-40B4-BE49-F238E27FC236}">
                <a16:creationId xmlns:a16="http://schemas.microsoft.com/office/drawing/2014/main" id="{0E7C9E48-0431-4597-9689-10FF5E525DCA}"/>
              </a:ext>
            </a:extLst>
          </p:cNvPr>
          <p:cNvPicPr>
            <a:picLocks noGrp="1" noChangeAspect="1"/>
          </p:cNvPicPr>
          <p:nvPr>
            <p:ph sz="half" idx="4294967295"/>
          </p:nvPr>
        </p:nvPicPr>
        <p:blipFill>
          <a:blip r:embed="rId3"/>
          <a:stretch>
            <a:fillRect/>
          </a:stretch>
        </p:blipFill>
        <p:spPr>
          <a:xfrm>
            <a:off x="698353" y="2519557"/>
            <a:ext cx="4986351" cy="373976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E437EFFC-6273-49FD-8C4B-240C885EAA48}"/>
              </a:ext>
            </a:extLst>
          </p:cNvPr>
          <p:cNvSpPr>
            <a:spLocks noGrp="1"/>
          </p:cNvSpPr>
          <p:nvPr>
            <p:ph sz="half" idx="4294967295"/>
          </p:nvPr>
        </p:nvSpPr>
        <p:spPr>
          <a:xfrm>
            <a:off x="5989267" y="1811746"/>
            <a:ext cx="5809798" cy="4831425"/>
          </a:xfrm>
        </p:spPr>
        <p:txBody>
          <a:bodyPr vert="horz" lIns="91440" tIns="45720" rIns="91440" bIns="45720" rtlCol="0">
            <a:normAutofit/>
          </a:bodyPr>
          <a:lstStyle/>
          <a:p>
            <a:r>
              <a:rPr lang="en-US" sz="2200" dirty="0"/>
              <a:t>Tons of uranium delivered to Kansas and GMD3 each year…</a:t>
            </a:r>
          </a:p>
          <a:p>
            <a:r>
              <a:rPr lang="en-US" sz="2200" dirty="0"/>
              <a:t>Colorado - new JMR storage account</a:t>
            </a:r>
          </a:p>
          <a:p>
            <a:r>
              <a:rPr lang="en-US" sz="2200" dirty="0"/>
              <a:t>Colorado - Ark Valley Conduit federal funds to contaminated community drinking water.</a:t>
            </a:r>
          </a:p>
          <a:p>
            <a:r>
              <a:rPr lang="en-US" sz="2200" dirty="0"/>
              <a:t>Colorado/Kansas water quality summit.</a:t>
            </a:r>
          </a:p>
          <a:p>
            <a:r>
              <a:rPr lang="en-US" sz="2200" dirty="0"/>
              <a:t>NWQA planning grant for GMD3 w/KDHE</a:t>
            </a:r>
          </a:p>
          <a:p>
            <a:r>
              <a:rPr lang="en-US" sz="2200" dirty="0"/>
              <a:t>Upper Ark Watershed Group Annual Mtg.</a:t>
            </a:r>
          </a:p>
          <a:p>
            <a:r>
              <a:rPr lang="en-US" sz="2200" dirty="0">
                <a:effectLst/>
                <a:ea typeface="Cambria" panose="02040503050406030204" pitchFamily="18" charset="0"/>
              </a:rPr>
              <a:t>City of Deerfield drinking water alternatives.</a:t>
            </a:r>
          </a:p>
          <a:p>
            <a:r>
              <a:rPr lang="en-US" sz="2200" dirty="0">
                <a:ea typeface="Cambria" panose="02040503050406030204" pitchFamily="18" charset="0"/>
              </a:rPr>
              <a:t>Collaborative Ark River Management activities.</a:t>
            </a:r>
          </a:p>
        </p:txBody>
      </p:sp>
      <p:sp>
        <p:nvSpPr>
          <p:cNvPr id="26" name="Arc 2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AF9623A1-8B10-FBC3-9A11-55419FD0D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92" t="35678" r="43651" b="24057"/>
          <a:stretch/>
        </p:blipFill>
        <p:spPr bwMode="auto">
          <a:xfrm>
            <a:off x="8555196" y="5829299"/>
            <a:ext cx="625097" cy="685800"/>
          </a:xfrm>
          <a:prstGeom prst="rect">
            <a:avLst/>
          </a:prstGeom>
          <a:ln>
            <a:noFill/>
          </a:ln>
          <a:extLst>
            <a:ext uri="{53640926-AAD7-44D8-BBD7-CCE9431645EC}">
              <a14:shadowObscured xmlns:a14="http://schemas.microsoft.com/office/drawing/2010/main"/>
            </a:ext>
          </a:extLst>
        </p:spPr>
      </p:pic>
      <p:pic>
        <p:nvPicPr>
          <p:cNvPr id="7" name="Picture 6" descr="A logo for a company&#10;&#10;Description automatically generated">
            <a:extLst>
              <a:ext uri="{FF2B5EF4-FFF2-40B4-BE49-F238E27FC236}">
                <a16:creationId xmlns:a16="http://schemas.microsoft.com/office/drawing/2014/main" id="{A340D974-BD05-1792-3043-170E731B0658}"/>
              </a:ext>
            </a:extLst>
          </p:cNvPr>
          <p:cNvPicPr>
            <a:picLocks noChangeAspect="1"/>
          </p:cNvPicPr>
          <p:nvPr/>
        </p:nvPicPr>
        <p:blipFill rotWithShape="1">
          <a:blip r:embed="rId5">
            <a:extLst>
              <a:ext uri="{28A0092B-C50C-407E-A947-70E740481C1C}">
                <a14:useLocalDpi xmlns:a14="http://schemas.microsoft.com/office/drawing/2010/main" val="0"/>
              </a:ext>
            </a:extLst>
          </a:blip>
          <a:srcRect t="19872" b="25000"/>
          <a:stretch/>
        </p:blipFill>
        <p:spPr bwMode="auto">
          <a:xfrm>
            <a:off x="6229605" y="5874444"/>
            <a:ext cx="957014" cy="595511"/>
          </a:xfrm>
          <a:prstGeom prst="rect">
            <a:avLst/>
          </a:prstGeom>
          <a:ln>
            <a:noFill/>
          </a:ln>
          <a:extLst>
            <a:ext uri="{53640926-AAD7-44D8-BBD7-CCE9431645EC}">
              <a14:shadowObscured xmlns:a14="http://schemas.microsoft.com/office/drawing/2010/main"/>
            </a:ext>
          </a:extLst>
        </p:spPr>
      </p:pic>
      <p:pic>
        <p:nvPicPr>
          <p:cNvPr id="8" name="Image 43" descr="Logo  Description automatically generated">
            <a:extLst>
              <a:ext uri="{FF2B5EF4-FFF2-40B4-BE49-F238E27FC236}">
                <a16:creationId xmlns:a16="http://schemas.microsoft.com/office/drawing/2014/main" id="{9D410C80-17C5-FB51-FE68-786BE0CB28EA}"/>
              </a:ext>
            </a:extLst>
          </p:cNvPr>
          <p:cNvPicPr>
            <a:picLocks/>
          </p:cNvPicPr>
          <p:nvPr/>
        </p:nvPicPr>
        <p:blipFill>
          <a:blip r:embed="rId6" cstate="print"/>
          <a:stretch>
            <a:fillRect/>
          </a:stretch>
        </p:blipFill>
        <p:spPr>
          <a:xfrm>
            <a:off x="7579237" y="5879688"/>
            <a:ext cx="604339" cy="590267"/>
          </a:xfrm>
          <a:prstGeom prst="rect">
            <a:avLst/>
          </a:prstGeom>
        </p:spPr>
      </p:pic>
    </p:spTree>
    <p:extLst>
      <p:ext uri="{BB962C8B-B14F-4D97-AF65-F5344CB8AC3E}">
        <p14:creationId xmlns:p14="http://schemas.microsoft.com/office/powerpoint/2010/main" val="314685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8B02F72D-667F-5BB4-3D0C-779FA10B3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887" y="2448188"/>
            <a:ext cx="1796391" cy="22454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0EEACCD2-E03C-F762-FD7D-9A387124C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232" y="89979"/>
            <a:ext cx="1831730" cy="22896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F70758B4-0EB7-E0C4-36B6-EF8C86B4C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865" y="102383"/>
            <a:ext cx="1828836" cy="228604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72E5FD76-E1DB-50AA-4C35-890857187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547" y="89979"/>
            <a:ext cx="1831731" cy="228966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464BF9BE-DA11-FBEF-FDBD-FFB628698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286" y="127909"/>
            <a:ext cx="1758496" cy="228604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5791AEFF-13C6-889C-F335-C6F962675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288" y="2379642"/>
            <a:ext cx="1831731" cy="2289664"/>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a:extLst>
              <a:ext uri="{FF2B5EF4-FFF2-40B4-BE49-F238E27FC236}">
                <a16:creationId xmlns:a16="http://schemas.microsoft.com/office/drawing/2014/main" id="{C80C7073-6909-3421-D3E1-676128011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7150" y="2448188"/>
            <a:ext cx="1824266" cy="228033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6443E67D-0F05-CFC6-296F-2A5BB2B7C4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2286" y="2423817"/>
            <a:ext cx="1796392" cy="2245490"/>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a:extLst>
              <a:ext uri="{FF2B5EF4-FFF2-40B4-BE49-F238E27FC236}">
                <a16:creationId xmlns:a16="http://schemas.microsoft.com/office/drawing/2014/main" id="{1B224FAA-4B24-E30B-228C-65A04FE76A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6686" y="2422464"/>
            <a:ext cx="1796392" cy="2245490"/>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a:extLst>
              <a:ext uri="{FF2B5EF4-FFF2-40B4-BE49-F238E27FC236}">
                <a16:creationId xmlns:a16="http://schemas.microsoft.com/office/drawing/2014/main" id="{59A292D6-123F-713A-A151-F8D48FA3A4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4036" y="4705626"/>
            <a:ext cx="1796392" cy="2245490"/>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a:extLst>
              <a:ext uri="{FF2B5EF4-FFF2-40B4-BE49-F238E27FC236}">
                <a16:creationId xmlns:a16="http://schemas.microsoft.com/office/drawing/2014/main" id="{CA952048-5CA6-F2E8-6D46-EE46AF274D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3635" y="4664261"/>
            <a:ext cx="1796393" cy="2245490"/>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a:extLst>
              <a:ext uri="{FF2B5EF4-FFF2-40B4-BE49-F238E27FC236}">
                <a16:creationId xmlns:a16="http://schemas.microsoft.com/office/drawing/2014/main" id="{5E1C30E6-BB2F-FAA3-8D66-781A7DB800A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190" r="6552" b="15876"/>
          <a:stretch/>
        </p:blipFill>
        <p:spPr bwMode="auto">
          <a:xfrm>
            <a:off x="5103953" y="4705626"/>
            <a:ext cx="1831731" cy="2168828"/>
          </a:xfrm>
          <a:prstGeom prst="rect">
            <a:avLst/>
          </a:prstGeom>
          <a:noFill/>
          <a:extLst>
            <a:ext uri="{909E8E84-426E-40DD-AFC4-6F175D3DCCD1}">
              <a14:hiddenFill xmlns:a14="http://schemas.microsoft.com/office/drawing/2010/main">
                <a:solidFill>
                  <a:srgbClr val="FFFFFF"/>
                </a:solidFill>
              </a14:hiddenFill>
            </a:ext>
          </a:extLst>
        </p:spPr>
      </p:pic>
      <p:pic>
        <p:nvPicPr>
          <p:cNvPr id="9244" name="Picture 28">
            <a:extLst>
              <a:ext uri="{FF2B5EF4-FFF2-40B4-BE49-F238E27FC236}">
                <a16:creationId xmlns:a16="http://schemas.microsoft.com/office/drawing/2014/main" id="{3C2A42C5-E76A-FD1F-4E26-6E5D625AF8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29007" y="4693677"/>
            <a:ext cx="1713590" cy="2141987"/>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a:extLst>
              <a:ext uri="{FF2B5EF4-FFF2-40B4-BE49-F238E27FC236}">
                <a16:creationId xmlns:a16="http://schemas.microsoft.com/office/drawing/2014/main" id="{59FFD013-7C04-78BF-41BC-B65E3CBABF0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444" r="5701" b="19303"/>
          <a:stretch/>
        </p:blipFill>
        <p:spPr bwMode="auto">
          <a:xfrm>
            <a:off x="8802116" y="4693678"/>
            <a:ext cx="1844346" cy="2141985"/>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a:extLst>
              <a:ext uri="{FF2B5EF4-FFF2-40B4-BE49-F238E27FC236}">
                <a16:creationId xmlns:a16="http://schemas.microsoft.com/office/drawing/2014/main" id="{166BF424-E471-56AC-18B9-E2FEC68B164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5701" b="10819"/>
          <a:stretch/>
        </p:blipFill>
        <p:spPr bwMode="auto">
          <a:xfrm>
            <a:off x="2137885" y="2413142"/>
            <a:ext cx="1917554" cy="2266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90C2ED-7ABF-CBB1-376F-94F699EA98AF}"/>
              </a:ext>
            </a:extLst>
          </p:cNvPr>
          <p:cNvSpPr txBox="1"/>
          <p:nvPr/>
        </p:nvSpPr>
        <p:spPr>
          <a:xfrm>
            <a:off x="162962" y="606582"/>
            <a:ext cx="1974923" cy="1815882"/>
          </a:xfrm>
          <a:prstGeom prst="rect">
            <a:avLst/>
          </a:prstGeom>
          <a:noFill/>
        </p:spPr>
        <p:txBody>
          <a:bodyPr wrap="square" rtlCol="0">
            <a:spAutoFit/>
          </a:bodyPr>
          <a:lstStyle/>
          <a:p>
            <a:r>
              <a:rPr lang="en-US" sz="2800" dirty="0"/>
              <a:t>SW Kansas GMD3 Board of Directors</a:t>
            </a:r>
          </a:p>
        </p:txBody>
      </p:sp>
      <p:pic>
        <p:nvPicPr>
          <p:cNvPr id="5" name="Picture 4">
            <a:extLst>
              <a:ext uri="{FF2B5EF4-FFF2-40B4-BE49-F238E27FC236}">
                <a16:creationId xmlns:a16="http://schemas.microsoft.com/office/drawing/2014/main" id="{79BEDB3A-049F-8CD4-53CD-8CCC62FD59AF}"/>
              </a:ext>
            </a:extLst>
          </p:cNvPr>
          <p:cNvPicPr>
            <a:picLocks noChangeAspect="1"/>
          </p:cNvPicPr>
          <p:nvPr/>
        </p:nvPicPr>
        <p:blipFill>
          <a:blip r:embed="rId17"/>
          <a:stretch>
            <a:fillRect/>
          </a:stretch>
        </p:blipFill>
        <p:spPr>
          <a:xfrm>
            <a:off x="10820260" y="6065823"/>
            <a:ext cx="1209962" cy="648820"/>
          </a:xfrm>
          <a:prstGeom prst="rect">
            <a:avLst/>
          </a:prstGeom>
        </p:spPr>
      </p:pic>
    </p:spTree>
    <p:extLst>
      <p:ext uri="{BB962C8B-B14F-4D97-AF65-F5344CB8AC3E}">
        <p14:creationId xmlns:p14="http://schemas.microsoft.com/office/powerpoint/2010/main" val="277308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653F-0D18-0DF7-2081-5C3BFF45591A}"/>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99559537-BCCE-B081-5FFB-14B6F7B47AF8}"/>
              </a:ext>
            </a:extLst>
          </p:cNvPr>
          <p:cNvPicPr>
            <a:picLocks noChangeAspect="1"/>
          </p:cNvPicPr>
          <p:nvPr/>
        </p:nvPicPr>
        <p:blipFill rotWithShape="1">
          <a:blip r:embed="rId2"/>
          <a:srcRect l="19200" t="32640" r="65242" b="20611"/>
          <a:stretch/>
        </p:blipFill>
        <p:spPr>
          <a:xfrm>
            <a:off x="305610" y="198724"/>
            <a:ext cx="6146493" cy="5541173"/>
          </a:xfrm>
          <a:prstGeom prst="rect">
            <a:avLst/>
          </a:prstGeom>
        </p:spPr>
      </p:pic>
      <p:sp>
        <p:nvSpPr>
          <p:cNvPr id="6" name="TextBox 5">
            <a:extLst>
              <a:ext uri="{FF2B5EF4-FFF2-40B4-BE49-F238E27FC236}">
                <a16:creationId xmlns:a16="http://schemas.microsoft.com/office/drawing/2014/main" id="{FF9885C2-0BD8-5F27-AA00-57A65A19C880}"/>
              </a:ext>
            </a:extLst>
          </p:cNvPr>
          <p:cNvSpPr txBox="1"/>
          <p:nvPr/>
        </p:nvSpPr>
        <p:spPr>
          <a:xfrm>
            <a:off x="-137902" y="5910678"/>
            <a:ext cx="6362432" cy="474232"/>
          </a:xfrm>
          <a:prstGeom prst="rect">
            <a:avLst/>
          </a:prstGeom>
          <a:noFill/>
        </p:spPr>
        <p:txBody>
          <a:bodyPr wrap="square">
            <a:spAutoFit/>
          </a:bodyPr>
          <a:lstStyle/>
          <a:p>
            <a:pPr marL="742950" marR="0" lvl="1" indent="-285750">
              <a:lnSpc>
                <a:spcPct val="107000"/>
              </a:lnSpc>
              <a:spcBef>
                <a:spcPts val="0"/>
              </a:spcBef>
              <a:spcAft>
                <a:spcPts val="800"/>
              </a:spcAft>
              <a:buFont typeface="Courier New" panose="02070309020205020404" pitchFamily="49" charset="0"/>
              <a:buChar char="o"/>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GMD3 Assisted the KGS mineralization study and other requests by collecting river and groundwater quality samples and corresponding with well owners in study areas.</a:t>
            </a:r>
            <a:endParaRPr lang="en-US" sz="12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1931198-38FA-6C44-A59E-C11FE7727584}"/>
              </a:ext>
            </a:extLst>
          </p:cNvPr>
          <p:cNvPicPr>
            <a:picLocks noChangeAspect="1"/>
          </p:cNvPicPr>
          <p:nvPr/>
        </p:nvPicPr>
        <p:blipFill rotWithShape="1">
          <a:blip r:embed="rId3"/>
          <a:srcRect l="11775" t="14383" r="68699" b="33353"/>
          <a:stretch/>
        </p:blipFill>
        <p:spPr>
          <a:xfrm>
            <a:off x="6125363" y="1118101"/>
            <a:ext cx="5755547" cy="4621795"/>
          </a:xfrm>
          <a:prstGeom prst="rect">
            <a:avLst/>
          </a:prstGeom>
        </p:spPr>
      </p:pic>
    </p:spTree>
    <p:extLst>
      <p:ext uri="{BB962C8B-B14F-4D97-AF65-F5344CB8AC3E}">
        <p14:creationId xmlns:p14="http://schemas.microsoft.com/office/powerpoint/2010/main" val="1570040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next to a car with the hood open&#10;&#10;Description automatically generated">
            <a:extLst>
              <a:ext uri="{FF2B5EF4-FFF2-40B4-BE49-F238E27FC236}">
                <a16:creationId xmlns:a16="http://schemas.microsoft.com/office/drawing/2014/main" id="{2D62EF5F-61F9-5646-CDD6-429C3B5938A4}"/>
              </a:ext>
            </a:extLst>
          </p:cNvPr>
          <p:cNvPicPr>
            <a:picLocks noChangeAspect="1"/>
          </p:cNvPicPr>
          <p:nvPr/>
        </p:nvPicPr>
        <p:blipFill rotWithShape="1">
          <a:blip r:embed="rId2">
            <a:extLst>
              <a:ext uri="{28A0092B-C50C-407E-A947-70E740481C1C}">
                <a14:useLocalDpi xmlns:a14="http://schemas.microsoft.com/office/drawing/2010/main" val="0"/>
              </a:ext>
            </a:extLst>
          </a:blip>
          <a:srcRect t="19386" b="5615"/>
          <a:stretch/>
        </p:blipFill>
        <p:spPr>
          <a:xfrm>
            <a:off x="20" y="10"/>
            <a:ext cx="12191981"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6012C8-616B-CEE5-D272-CCBE8DFF7C03}"/>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dirty="0">
                <a:solidFill>
                  <a:schemeClr val="tx1">
                    <a:lumMod val="85000"/>
                    <a:lumOff val="15000"/>
                  </a:schemeClr>
                </a:solidFill>
              </a:rPr>
              <a:t>Stateline Groundwater gages – Water samples</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134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D61E81-DF4E-4189-8B25-09D376FA0B67}"/>
              </a:ext>
            </a:extLst>
          </p:cNvPr>
          <p:cNvSpPr>
            <a:spLocks noGrp="1"/>
          </p:cNvSpPr>
          <p:nvPr>
            <p:ph type="title"/>
          </p:nvPr>
        </p:nvSpPr>
        <p:spPr>
          <a:xfrm>
            <a:off x="130629" y="4385066"/>
            <a:ext cx="12061371" cy="2305444"/>
          </a:xfrm>
        </p:spPr>
        <p:txBody>
          <a:bodyPr vert="horz" lIns="91440" tIns="45720" rIns="91440" bIns="45720" rtlCol="0" anchor="b">
            <a:normAutofit fontScale="90000"/>
          </a:bodyPr>
          <a:lstStyle/>
          <a:p>
            <a:r>
              <a:rPr lang="en-US" sz="5100" kern="1200" dirty="0">
                <a:solidFill>
                  <a:schemeClr val="tx1"/>
                </a:solidFill>
                <a:latin typeface="+mj-lt"/>
                <a:ea typeface="+mj-ea"/>
                <a:cs typeface="+mj-cs"/>
              </a:rPr>
              <a:t>Cimarron River /High Plains Aquifer.</a:t>
            </a:r>
            <a:br>
              <a:rPr lang="en-US" sz="5100" kern="1200" dirty="0">
                <a:solidFill>
                  <a:schemeClr val="tx1"/>
                </a:solidFill>
                <a:latin typeface="+mj-lt"/>
                <a:ea typeface="+mj-ea"/>
                <a:cs typeface="+mj-cs"/>
              </a:rPr>
            </a:br>
            <a:r>
              <a:rPr lang="en-US" sz="3600" kern="1200" dirty="0">
                <a:solidFill>
                  <a:schemeClr val="tx1"/>
                </a:solidFill>
                <a:latin typeface="+mj-lt"/>
                <a:ea typeface="+mj-ea"/>
                <a:cs typeface="+mj-cs"/>
              </a:rPr>
              <a:t>Oklahoma and Colorado interests</a:t>
            </a:r>
            <a:br>
              <a:rPr lang="en-US" sz="5100" kern="1200" dirty="0">
                <a:solidFill>
                  <a:schemeClr val="tx1"/>
                </a:solidFill>
                <a:latin typeface="+mj-lt"/>
                <a:ea typeface="+mj-ea"/>
                <a:cs typeface="+mj-cs"/>
              </a:rPr>
            </a:br>
            <a:r>
              <a:rPr lang="en-US" sz="5100" kern="1200" dirty="0">
                <a:solidFill>
                  <a:schemeClr val="tx1"/>
                </a:solidFill>
                <a:latin typeface="+mj-lt"/>
                <a:ea typeface="+mj-ea"/>
                <a:cs typeface="+mj-cs"/>
              </a:rPr>
              <a:t>Partnered w/ USGS, Forest Service &amp; KGS for data</a:t>
            </a:r>
          </a:p>
        </p:txBody>
      </p:sp>
      <p:pic>
        <p:nvPicPr>
          <p:cNvPr id="8" name="Content Placeholder 7" descr="A group of people sitting around a living room&#10;&#10;Description automatically generated">
            <a:extLst>
              <a:ext uri="{FF2B5EF4-FFF2-40B4-BE49-F238E27FC236}">
                <a16:creationId xmlns:a16="http://schemas.microsoft.com/office/drawing/2014/main" id="{D8992370-796F-4969-8859-C5B966CC198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987"/>
          <a:stretch/>
        </p:blipFill>
        <p:spPr>
          <a:xfrm>
            <a:off x="20" y="10"/>
            <a:ext cx="6095974" cy="4252522"/>
          </a:xfrm>
          <a:prstGeom prst="rect">
            <a:avLst/>
          </a:prstGeom>
        </p:spPr>
      </p:pic>
      <p:pic>
        <p:nvPicPr>
          <p:cNvPr id="10" name="Content Placeholder 9" descr="A truck is parked in the grass&#10;&#10;Description automatically generated">
            <a:extLst>
              <a:ext uri="{FF2B5EF4-FFF2-40B4-BE49-F238E27FC236}">
                <a16:creationId xmlns:a16="http://schemas.microsoft.com/office/drawing/2014/main" id="{E751770E-B1FD-40E6-8153-0F6B91D91E9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6973"/>
          <a:stretch/>
        </p:blipFill>
        <p:spPr>
          <a:xfrm>
            <a:off x="6095999" y="-681"/>
            <a:ext cx="6096001" cy="4253215"/>
          </a:xfrm>
          <a:prstGeom prst="rect">
            <a:avLst/>
          </a:prstGeom>
        </p:spPr>
      </p:pic>
      <p:cxnSp>
        <p:nvCxnSpPr>
          <p:cNvPr id="15"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32546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blue sky with no clouds&#10;&#10;Description automatically generated">
            <a:extLst>
              <a:ext uri="{FF2B5EF4-FFF2-40B4-BE49-F238E27FC236}">
                <a16:creationId xmlns:a16="http://schemas.microsoft.com/office/drawing/2014/main" id="{0E66E686-21B1-4313-B574-A314761636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729" r="12057" b="-1"/>
          <a:stretch/>
        </p:blipFill>
        <p:spPr>
          <a:xfrm>
            <a:off x="5153025" y="514350"/>
            <a:ext cx="2646363" cy="1412875"/>
          </a:xfrm>
          <a:prstGeom prst="rect">
            <a:avLst/>
          </a:prstGeom>
        </p:spPr>
      </p:pic>
      <p:pic>
        <p:nvPicPr>
          <p:cNvPr id="5" name="Picture 4" descr="A group of people sitting at desks in a courtroom&#10;&#10;Description automatically generated">
            <a:extLst>
              <a:ext uri="{FF2B5EF4-FFF2-40B4-BE49-F238E27FC236}">
                <a16:creationId xmlns:a16="http://schemas.microsoft.com/office/drawing/2014/main" id="{34293DE8-59EE-4309-9B45-3E007E839B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444" r="3086" b="30197"/>
          <a:stretch/>
        </p:blipFill>
        <p:spPr>
          <a:xfrm>
            <a:off x="5153025" y="2000250"/>
            <a:ext cx="2646363" cy="3252788"/>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195D777B-CF24-4CE4-BF6C-49D548620E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474" r="10786" b="23970"/>
          <a:stretch/>
        </p:blipFill>
        <p:spPr>
          <a:xfrm>
            <a:off x="5153025" y="5322888"/>
            <a:ext cx="2646363" cy="1027113"/>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8058C21F-2BDC-4933-B7C0-B3029367BD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667" b="31111"/>
          <a:stretch/>
        </p:blipFill>
        <p:spPr>
          <a:xfrm>
            <a:off x="7869238" y="514350"/>
            <a:ext cx="3835400" cy="2747963"/>
          </a:xfrm>
          <a:prstGeom prst="rect">
            <a:avLst/>
          </a:prstGeom>
        </p:spPr>
      </p:pic>
      <p:pic>
        <p:nvPicPr>
          <p:cNvPr id="14" name="Picture 13" descr="A group of people in a room&#10;&#10;Description automatically generated">
            <a:extLst>
              <a:ext uri="{FF2B5EF4-FFF2-40B4-BE49-F238E27FC236}">
                <a16:creationId xmlns:a16="http://schemas.microsoft.com/office/drawing/2014/main" id="{573BEDCD-D0BD-4F07-B161-D6DDA63219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167" t="28889" r="3663" b="23365"/>
          <a:stretch/>
        </p:blipFill>
        <p:spPr>
          <a:xfrm>
            <a:off x="7869238" y="3333750"/>
            <a:ext cx="3835400" cy="1778000"/>
          </a:xfrm>
          <a:prstGeom prst="rect">
            <a:avLst/>
          </a:prstGeom>
        </p:spPr>
      </p:pic>
      <p:pic>
        <p:nvPicPr>
          <p:cNvPr id="16" name="Picture 2" descr="A close-up of a sign&#10;&#10;Description automatically generated">
            <a:extLst>
              <a:ext uri="{FF2B5EF4-FFF2-40B4-BE49-F238E27FC236}">
                <a16:creationId xmlns:a16="http://schemas.microsoft.com/office/drawing/2014/main" id="{21C9EDB4-8C28-47A4-8E05-EE8ADFBC77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9238" y="5183188"/>
            <a:ext cx="2663825" cy="11652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black and white check mark on a paper&#10;&#10;Description automatically generated">
            <a:extLst>
              <a:ext uri="{FF2B5EF4-FFF2-40B4-BE49-F238E27FC236}">
                <a16:creationId xmlns:a16="http://schemas.microsoft.com/office/drawing/2014/main" id="{A892A639-E0E3-4352-A55C-A277DCAC5671}"/>
              </a:ext>
            </a:extLst>
          </p:cNvPr>
          <p:cNvPicPr>
            <a:picLocks noChangeAspect="1"/>
          </p:cNvPicPr>
          <p:nvPr/>
        </p:nvPicPr>
        <p:blipFill>
          <a:blip r:embed="rId10"/>
          <a:stretch>
            <a:fillRect/>
          </a:stretch>
        </p:blipFill>
        <p:spPr>
          <a:xfrm>
            <a:off x="10604500" y="5183188"/>
            <a:ext cx="1100138" cy="1165225"/>
          </a:xfrm>
          <a:prstGeom prst="rect">
            <a:avLst/>
          </a:prstGeom>
        </p:spPr>
      </p:pic>
      <p:sp>
        <p:nvSpPr>
          <p:cNvPr id="2" name="Title 1">
            <a:extLst>
              <a:ext uri="{FF2B5EF4-FFF2-40B4-BE49-F238E27FC236}">
                <a16:creationId xmlns:a16="http://schemas.microsoft.com/office/drawing/2014/main" id="{26F5F1E8-D519-4D12-BE0F-B3467480ACC2}"/>
              </a:ext>
            </a:extLst>
          </p:cNvPr>
          <p:cNvSpPr>
            <a:spLocks noGrp="1"/>
          </p:cNvSpPr>
          <p:nvPr>
            <p:ph type="title"/>
          </p:nvPr>
        </p:nvSpPr>
        <p:spPr>
          <a:xfrm>
            <a:off x="742950" y="742951"/>
            <a:ext cx="3476625" cy="4962524"/>
          </a:xfrm>
        </p:spPr>
        <p:txBody>
          <a:bodyPr vert="horz" lIns="91440" tIns="45720" rIns="91440" bIns="45720" rtlCol="0">
            <a:normAutofit/>
          </a:bodyPr>
          <a:lstStyle/>
          <a:p>
            <a:pPr algn="ctr" defTabSz="914400"/>
            <a:r>
              <a:rPr lang="en-US" sz="4800">
                <a:solidFill>
                  <a:srgbClr val="FFFFFF"/>
                </a:solidFill>
              </a:rPr>
              <a:t>GMD3 Policy Outreach and Advocacy</a:t>
            </a:r>
          </a:p>
        </p:txBody>
      </p:sp>
    </p:spTree>
    <p:extLst>
      <p:ext uri="{BB962C8B-B14F-4D97-AF65-F5344CB8AC3E}">
        <p14:creationId xmlns:p14="http://schemas.microsoft.com/office/powerpoint/2010/main" val="21978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80FA-0893-ED76-478F-93CA81FAEF40}"/>
              </a:ext>
            </a:extLst>
          </p:cNvPr>
          <p:cNvSpPr>
            <a:spLocks noGrp="1"/>
          </p:cNvSpPr>
          <p:nvPr>
            <p:ph type="title"/>
          </p:nvPr>
        </p:nvSpPr>
        <p:spPr/>
        <p:txBody>
          <a:bodyPr/>
          <a:lstStyle/>
          <a:p>
            <a:r>
              <a:rPr lang="en-US" dirty="0"/>
              <a:t>Kansas Legislature 2024 update</a:t>
            </a:r>
          </a:p>
        </p:txBody>
      </p:sp>
      <p:sp>
        <p:nvSpPr>
          <p:cNvPr id="3" name="Content Placeholder 2">
            <a:extLst>
              <a:ext uri="{FF2B5EF4-FFF2-40B4-BE49-F238E27FC236}">
                <a16:creationId xmlns:a16="http://schemas.microsoft.com/office/drawing/2014/main" id="{A5C98E5D-74B1-5EE4-3261-4BFB8EC3E8F0}"/>
              </a:ext>
            </a:extLst>
          </p:cNvPr>
          <p:cNvSpPr>
            <a:spLocks noGrp="1"/>
          </p:cNvSpPr>
          <p:nvPr>
            <p:ph idx="1"/>
          </p:nvPr>
        </p:nvSpPr>
        <p:spPr/>
        <p:txBody>
          <a:bodyPr>
            <a:normAutofit fontScale="47500" lnSpcReduction="20000"/>
          </a:bodyPr>
          <a:lstStyle/>
          <a:p>
            <a:r>
              <a:rPr lang="en-US" b="1" dirty="0"/>
              <a:t>Carry over bills </a:t>
            </a:r>
          </a:p>
          <a:p>
            <a:r>
              <a:rPr lang="en-US" sz="5000" b="1" dirty="0"/>
              <a:t>HB 2459 </a:t>
            </a:r>
            <a:r>
              <a:rPr lang="en-US" sz="5000" dirty="0"/>
              <a:t>- Prohibiting a P/D change when safe yield exceeded </a:t>
            </a:r>
            <a:r>
              <a:rPr lang="en-US" dirty="0"/>
              <a:t>– we opposed – </a:t>
            </a:r>
            <a:r>
              <a:rPr lang="en-US" dirty="0">
                <a:solidFill>
                  <a:srgbClr val="FF0000"/>
                </a:solidFill>
              </a:rPr>
              <a:t>bill did not move</a:t>
            </a:r>
            <a:r>
              <a:rPr lang="en-US" dirty="0"/>
              <a:t>.</a:t>
            </a:r>
          </a:p>
          <a:p>
            <a:pPr marL="0" indent="0">
              <a:buNone/>
            </a:pPr>
            <a:endParaRPr lang="en-US" dirty="0"/>
          </a:p>
          <a:p>
            <a:r>
              <a:rPr lang="en-US" b="1" dirty="0"/>
              <a:t>GMD Act - New this year</a:t>
            </a:r>
          </a:p>
          <a:p>
            <a:r>
              <a:rPr lang="en-US" sz="5000" b="1" dirty="0"/>
              <a:t>HB 2695 </a:t>
            </a:r>
            <a:r>
              <a:rPr lang="en-US" sz="5000" dirty="0"/>
              <a:t>– eligible voters to petition the chief engineer directly </a:t>
            </a:r>
            <a:r>
              <a:rPr lang="en-US" dirty="0"/>
              <a:t>to extend or reduce the GMD territory – we opposed – </a:t>
            </a:r>
            <a:r>
              <a:rPr lang="en-US" dirty="0">
                <a:solidFill>
                  <a:srgbClr val="FF0000"/>
                </a:solidFill>
              </a:rPr>
              <a:t>bill did not move</a:t>
            </a:r>
            <a:r>
              <a:rPr lang="en-US" dirty="0"/>
              <a:t>.</a:t>
            </a:r>
          </a:p>
          <a:p>
            <a:endParaRPr lang="en-US" dirty="0"/>
          </a:p>
          <a:p>
            <a:r>
              <a:rPr lang="en-US" sz="4200" b="1" dirty="0"/>
              <a:t>HB 2696 </a:t>
            </a:r>
            <a:r>
              <a:rPr lang="en-US" dirty="0"/>
              <a:t>–GMDs - </a:t>
            </a:r>
            <a:r>
              <a:rPr lang="en-US" sz="4200" b="1" dirty="0"/>
              <a:t>“written comment” </a:t>
            </a:r>
            <a:r>
              <a:rPr lang="en-US" sz="4200" dirty="0"/>
              <a:t>rather than </a:t>
            </a:r>
            <a:r>
              <a:rPr lang="en-US" sz="4200" b="1" dirty="0"/>
              <a:t>“a recommendation” </a:t>
            </a:r>
            <a:r>
              <a:rPr lang="en-US" sz="4200" dirty="0"/>
              <a:t>for a proposed WCA plan </a:t>
            </a:r>
            <a:r>
              <a:rPr lang="en-US" dirty="0"/>
              <a:t>– we opposed – </a:t>
            </a:r>
            <a:r>
              <a:rPr lang="en-US" dirty="0">
                <a:solidFill>
                  <a:srgbClr val="FF0000"/>
                </a:solidFill>
              </a:rPr>
              <a:t>bill did not move</a:t>
            </a:r>
            <a:r>
              <a:rPr lang="en-US" dirty="0"/>
              <a:t>.</a:t>
            </a:r>
          </a:p>
          <a:p>
            <a:endParaRPr lang="en-US" dirty="0"/>
          </a:p>
          <a:p>
            <a:r>
              <a:rPr lang="en-US" sz="4200" b="1" dirty="0"/>
              <a:t>HB 2697 </a:t>
            </a:r>
            <a:r>
              <a:rPr lang="en-US" sz="4200" dirty="0"/>
              <a:t>– Reduce the power of a GMD to provide “relevant information” rather than “advice and assistance” </a:t>
            </a:r>
            <a:r>
              <a:rPr lang="en-US" dirty="0"/>
              <a:t>regarding groundwater management and other appropriate matters of concern. – we opposed limiting the local say – </a:t>
            </a:r>
            <a:r>
              <a:rPr lang="en-US" dirty="0">
                <a:solidFill>
                  <a:srgbClr val="FF0000"/>
                </a:solidFill>
              </a:rPr>
              <a:t>bill didn’t move</a:t>
            </a:r>
            <a:r>
              <a:rPr lang="en-US" dirty="0"/>
              <a:t>.</a:t>
            </a:r>
          </a:p>
          <a:p>
            <a:endParaRPr lang="en-US" dirty="0"/>
          </a:p>
          <a:p>
            <a:r>
              <a:rPr lang="en-US" dirty="0"/>
              <a:t>“Turn around” deadline has passed so above bills are done.</a:t>
            </a:r>
          </a:p>
          <a:p>
            <a:endParaRPr lang="en-US" dirty="0"/>
          </a:p>
          <a:p>
            <a:r>
              <a:rPr lang="en-US" sz="4200" b="1" dirty="0"/>
              <a:t>HB 2634 </a:t>
            </a:r>
            <a:r>
              <a:rPr lang="en-US" sz="4200" dirty="0"/>
              <a:t>- Adds MYFA-like flexibility as option in a LEMA or IGUCA order </a:t>
            </a:r>
            <a:r>
              <a:rPr lang="en-US" dirty="0"/>
              <a:t>– passed the house and hearing today in Senate committee – support management flexibility without injury to others.</a:t>
            </a:r>
          </a:p>
          <a:p>
            <a:endParaRPr lang="en-US" dirty="0"/>
          </a:p>
        </p:txBody>
      </p:sp>
      <p:pic>
        <p:nvPicPr>
          <p:cNvPr id="5" name="Picture 2" descr="Free Thumbs Up Clipart Pictures - Clipartix">
            <a:extLst>
              <a:ext uri="{FF2B5EF4-FFF2-40B4-BE49-F238E27FC236}">
                <a16:creationId xmlns:a16="http://schemas.microsoft.com/office/drawing/2014/main" id="{75694841-761A-C712-A37A-C7F9D39E4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19" y="5578563"/>
            <a:ext cx="407624" cy="40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62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05626-19DF-4538-B46C-C6AA3E7003DB}"/>
              </a:ext>
            </a:extLst>
          </p:cNvPr>
          <p:cNvSpPr>
            <a:spLocks noGrp="1"/>
          </p:cNvSpPr>
          <p:nvPr>
            <p:ph type="title"/>
          </p:nvPr>
        </p:nvSpPr>
        <p:spPr>
          <a:xfrm>
            <a:off x="634175" y="4783418"/>
            <a:ext cx="11234918" cy="1798450"/>
          </a:xfrm>
        </p:spPr>
        <p:txBody>
          <a:bodyPr vert="horz" lIns="91440" tIns="45720" rIns="91440" bIns="45720" rtlCol="0" anchor="b">
            <a:normAutofit fontScale="90000"/>
          </a:bodyPr>
          <a:lstStyle/>
          <a:p>
            <a:r>
              <a:rPr lang="en-US" sz="6000" kern="1200" dirty="0">
                <a:solidFill>
                  <a:schemeClr val="tx1"/>
                </a:solidFill>
                <a:latin typeface="+mj-lt"/>
                <a:ea typeface="+mj-ea"/>
                <a:cs typeface="+mj-cs"/>
              </a:rPr>
              <a:t>Kansas Water Congress reorganization:</a:t>
            </a:r>
            <a:br>
              <a:rPr lang="en-US" sz="6000" kern="1200" dirty="0">
                <a:solidFill>
                  <a:schemeClr val="tx1"/>
                </a:solidFill>
                <a:latin typeface="+mj-lt"/>
                <a:ea typeface="+mj-ea"/>
                <a:cs typeface="+mj-cs"/>
              </a:rPr>
            </a:br>
            <a:r>
              <a:rPr lang="en-US" sz="4000" kern="1200" dirty="0">
                <a:solidFill>
                  <a:schemeClr val="tx1"/>
                </a:solidFill>
                <a:latin typeface="+mj-lt"/>
                <a:ea typeface="+mj-ea"/>
                <a:cs typeface="+mj-cs"/>
              </a:rPr>
              <a:t>A nongovernment nonpartisan association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a steering committee forming to nominate a new board and members across Kansas. </a:t>
            </a:r>
            <a:r>
              <a:rPr lang="en-US" sz="4000" kern="1200" dirty="0">
                <a:solidFill>
                  <a:srgbClr val="00B0F0"/>
                </a:solidFill>
                <a:latin typeface="+mj-lt"/>
                <a:ea typeface="+mj-ea"/>
                <a:cs typeface="+mj-cs"/>
              </a:rPr>
              <a:t>www.kansaswatercongress.org</a:t>
            </a:r>
          </a:p>
        </p:txBody>
      </p:sp>
      <p:pic>
        <p:nvPicPr>
          <p:cNvPr id="14" name="Content Placeholder 13" descr="A group of people in front of a television&#10;&#10;Description automatically generated">
            <a:extLst>
              <a:ext uri="{FF2B5EF4-FFF2-40B4-BE49-F238E27FC236}">
                <a16:creationId xmlns:a16="http://schemas.microsoft.com/office/drawing/2014/main" id="{E2BCA66F-5A10-4B43-AC7D-B044CF7660F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6988"/>
          <a:stretch/>
        </p:blipFill>
        <p:spPr>
          <a:xfrm>
            <a:off x="20" y="10"/>
            <a:ext cx="6095974" cy="4252522"/>
          </a:xfrm>
          <a:prstGeom prst="rect">
            <a:avLst/>
          </a:prstGeom>
        </p:spPr>
      </p:pic>
      <p:pic>
        <p:nvPicPr>
          <p:cNvPr id="8" name="Content Placeholder 7" descr="A group of people in a room&#10;&#10;Description automatically generated">
            <a:extLst>
              <a:ext uri="{FF2B5EF4-FFF2-40B4-BE49-F238E27FC236}">
                <a16:creationId xmlns:a16="http://schemas.microsoft.com/office/drawing/2014/main" id="{06CE610E-66BC-4264-AC34-AC5843F47EA3}"/>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6973"/>
          <a:stretch/>
        </p:blipFill>
        <p:spPr>
          <a:xfrm>
            <a:off x="6095999" y="-681"/>
            <a:ext cx="6096001" cy="4253215"/>
          </a:xfrm>
          <a:prstGeom prst="rect">
            <a:avLst/>
          </a:prstGeom>
        </p:spPr>
      </p:pic>
      <p:cxnSp>
        <p:nvCxnSpPr>
          <p:cNvPr id="19" name="Straight Connector 1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42216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2" name="Rectangle 820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Groundwater Management Districts Association">
            <a:extLst>
              <a:ext uri="{FF2B5EF4-FFF2-40B4-BE49-F238E27FC236}">
                <a16:creationId xmlns:a16="http://schemas.microsoft.com/office/drawing/2014/main" id="{83B144A8-1AA8-D9C7-7B54-6A813C2FF8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6433" y="2609755"/>
            <a:ext cx="5372100" cy="1638490"/>
          </a:xfrm>
          <a:prstGeom prst="rect">
            <a:avLst/>
          </a:prstGeom>
          <a:noFill/>
          <a:extLst>
            <a:ext uri="{909E8E84-426E-40DD-AFC4-6F175D3DCCD1}">
              <a14:hiddenFill xmlns:a14="http://schemas.microsoft.com/office/drawing/2010/main">
                <a:solidFill>
                  <a:srgbClr val="FFFFFF"/>
                </a:solidFill>
              </a14:hiddenFill>
            </a:ext>
          </a:extLst>
        </p:spPr>
      </p:pic>
      <p:sp>
        <p:nvSpPr>
          <p:cNvPr id="8204" name="Rectangle 820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D24592-A0A6-1006-D076-39E522647D24}"/>
              </a:ext>
            </a:extLst>
          </p:cNvPr>
          <p:cNvPicPr>
            <a:picLocks noChangeAspect="1"/>
          </p:cNvPicPr>
          <p:nvPr/>
        </p:nvPicPr>
        <p:blipFill>
          <a:blip r:embed="rId3"/>
          <a:stretch>
            <a:fillRect/>
          </a:stretch>
        </p:blipFill>
        <p:spPr>
          <a:xfrm>
            <a:off x="643466" y="1599708"/>
            <a:ext cx="5372099" cy="3658584"/>
          </a:xfrm>
          <a:prstGeom prst="rect">
            <a:avLst/>
          </a:prstGeom>
        </p:spPr>
      </p:pic>
      <p:sp>
        <p:nvSpPr>
          <p:cNvPr id="7" name="TextBox 6">
            <a:extLst>
              <a:ext uri="{FF2B5EF4-FFF2-40B4-BE49-F238E27FC236}">
                <a16:creationId xmlns:a16="http://schemas.microsoft.com/office/drawing/2014/main" id="{EDD50D69-462E-4EEE-AAF4-26C2BF84660B}"/>
              </a:ext>
            </a:extLst>
          </p:cNvPr>
          <p:cNvSpPr txBox="1"/>
          <p:nvPr/>
        </p:nvSpPr>
        <p:spPr>
          <a:xfrm>
            <a:off x="643466" y="5530467"/>
            <a:ext cx="5658182" cy="369332"/>
          </a:xfrm>
          <a:prstGeom prst="rect">
            <a:avLst/>
          </a:prstGeom>
          <a:noFill/>
        </p:spPr>
        <p:txBody>
          <a:bodyPr wrap="square" rtlCol="0">
            <a:spAutoFit/>
          </a:bodyPr>
          <a:lstStyle/>
          <a:p>
            <a:r>
              <a:rPr lang="en-US" dirty="0">
                <a:solidFill>
                  <a:schemeClr val="bg1"/>
                </a:solidFill>
              </a:rPr>
              <a:t>1977 Groundwater Management and Recharge workshop</a:t>
            </a:r>
          </a:p>
        </p:txBody>
      </p:sp>
      <p:sp>
        <p:nvSpPr>
          <p:cNvPr id="8" name="TextBox 7">
            <a:extLst>
              <a:ext uri="{FF2B5EF4-FFF2-40B4-BE49-F238E27FC236}">
                <a16:creationId xmlns:a16="http://schemas.microsoft.com/office/drawing/2014/main" id="{200B2BFB-F4FD-8102-5C34-B69259A7611F}"/>
              </a:ext>
            </a:extLst>
          </p:cNvPr>
          <p:cNvSpPr txBox="1"/>
          <p:nvPr/>
        </p:nvSpPr>
        <p:spPr>
          <a:xfrm>
            <a:off x="6492577" y="4644428"/>
            <a:ext cx="5032292" cy="646331"/>
          </a:xfrm>
          <a:prstGeom prst="rect">
            <a:avLst/>
          </a:prstGeom>
          <a:noFill/>
        </p:spPr>
        <p:txBody>
          <a:bodyPr wrap="square" rtlCol="0">
            <a:spAutoFit/>
          </a:bodyPr>
          <a:lstStyle/>
          <a:p>
            <a:r>
              <a:rPr lang="en-US" dirty="0">
                <a:solidFill>
                  <a:schemeClr val="bg1"/>
                </a:solidFill>
              </a:rPr>
              <a:t>Jason Norquest, GMD3, currently serves as President of this national organization.</a:t>
            </a:r>
          </a:p>
        </p:txBody>
      </p:sp>
      <p:sp>
        <p:nvSpPr>
          <p:cNvPr id="10" name="TextBox 9">
            <a:extLst>
              <a:ext uri="{FF2B5EF4-FFF2-40B4-BE49-F238E27FC236}">
                <a16:creationId xmlns:a16="http://schemas.microsoft.com/office/drawing/2014/main" id="{58E1883A-B5CE-2EF7-BFCF-18E82FBEDCBC}"/>
              </a:ext>
            </a:extLst>
          </p:cNvPr>
          <p:cNvSpPr txBox="1"/>
          <p:nvPr/>
        </p:nvSpPr>
        <p:spPr>
          <a:xfrm>
            <a:off x="4470149" y="3128902"/>
            <a:ext cx="780861"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GMD3</a:t>
            </a:r>
            <a:endParaRPr lang="en-US" dirty="0"/>
          </a:p>
        </p:txBody>
      </p:sp>
    </p:spTree>
    <p:extLst>
      <p:ext uri="{BB962C8B-B14F-4D97-AF65-F5344CB8AC3E}">
        <p14:creationId xmlns:p14="http://schemas.microsoft.com/office/powerpoint/2010/main" val="3701726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A group of people in a room&#10;&#10;Description automatically generated">
            <a:extLst>
              <a:ext uri="{FF2B5EF4-FFF2-40B4-BE49-F238E27FC236}">
                <a16:creationId xmlns:a16="http://schemas.microsoft.com/office/drawing/2014/main" id="{C973234A-244C-490D-B661-8191D284C103}"/>
              </a:ext>
            </a:extLst>
          </p:cNvPr>
          <p:cNvPicPr>
            <a:picLocks noChangeAspect="1"/>
          </p:cNvPicPr>
          <p:nvPr/>
        </p:nvPicPr>
        <p:blipFill rotWithShape="1">
          <a:blip r:embed="rId2">
            <a:alphaModFix/>
          </a:blip>
          <a:srcRect t="19252" r="-1" b="16533"/>
          <a:stretch/>
        </p:blipFill>
        <p:spPr>
          <a:xfrm>
            <a:off x="4547937" y="-5"/>
            <a:ext cx="7644062" cy="3681406"/>
          </a:xfrm>
          <a:prstGeom prst="rect">
            <a:avLst/>
          </a:prstGeom>
        </p:spPr>
      </p:pic>
      <p:pic>
        <p:nvPicPr>
          <p:cNvPr id="5" name="Picture 4" descr="A picture containing sky&#10;&#10;Description automatically generated">
            <a:extLst>
              <a:ext uri="{FF2B5EF4-FFF2-40B4-BE49-F238E27FC236}">
                <a16:creationId xmlns:a16="http://schemas.microsoft.com/office/drawing/2014/main" id="{9452BF13-3BF7-3C4B-B273-1ED895ADDD8C}"/>
              </a:ext>
            </a:extLst>
          </p:cNvPr>
          <p:cNvPicPr>
            <a:picLocks noChangeAspect="1"/>
          </p:cNvPicPr>
          <p:nvPr/>
        </p:nvPicPr>
        <p:blipFill rotWithShape="1">
          <a:blip r:embed="rId3"/>
          <a:srcRect l="7834" r="9147" b="1"/>
          <a:stretch/>
        </p:blipFill>
        <p:spPr>
          <a:xfrm>
            <a:off x="4547938" y="3681409"/>
            <a:ext cx="7644062" cy="3176595"/>
          </a:xfrm>
          <a:prstGeom prst="rect">
            <a:avLst/>
          </a:prstGeom>
        </p:spPr>
      </p:pic>
      <p:sp>
        <p:nvSpPr>
          <p:cNvPr id="36" name="Rectangle 3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DDCC0A61-0B7D-EF40-9528-EF093D05E367}"/>
              </a:ext>
            </a:extLst>
          </p:cNvPr>
          <p:cNvSpPr/>
          <p:nvPr/>
        </p:nvSpPr>
        <p:spPr>
          <a:xfrm>
            <a:off x="838200" y="1115219"/>
            <a:ext cx="5395912" cy="2387600"/>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Light"/>
                <a:ea typeface="+mn-ea"/>
                <a:cs typeface="+mn-cs"/>
              </a:rPr>
              <a:t>NWRA 2024 FEDERAL LEADERSHIP FORUMS</a:t>
            </a:r>
            <a:endParaRPr kumimoji="0" lang="en-US" sz="5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Light"/>
              <a:ea typeface="+mn-ea"/>
              <a:cs typeface="+mn-cs"/>
            </a:endParaRPr>
          </a:p>
        </p:txBody>
      </p:sp>
      <p:cxnSp>
        <p:nvCxnSpPr>
          <p:cNvPr id="38" name="Straight Connector 3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274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217DFC-4482-018E-B27A-4D892D0238D8}"/>
              </a:ext>
            </a:extLst>
          </p:cNvPr>
          <p:cNvPicPr>
            <a:picLocks noChangeAspect="1"/>
          </p:cNvPicPr>
          <p:nvPr/>
        </p:nvPicPr>
        <p:blipFill rotWithShape="1">
          <a:blip r:embed="rId2"/>
          <a:srcRect r="18573" b="-1"/>
          <a:stretch/>
        </p:blipFill>
        <p:spPr>
          <a:xfrm>
            <a:off x="2522356"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743608-9984-FE3B-E306-3F4F03148137}"/>
              </a:ext>
            </a:extLst>
          </p:cNvPr>
          <p:cNvSpPr>
            <a:spLocks noGrp="1"/>
          </p:cNvSpPr>
          <p:nvPr>
            <p:ph type="title"/>
          </p:nvPr>
        </p:nvSpPr>
        <p:spPr>
          <a:xfrm>
            <a:off x="796134" y="365125"/>
            <a:ext cx="8012887" cy="1899912"/>
          </a:xfrm>
        </p:spPr>
        <p:txBody>
          <a:bodyPr>
            <a:normAutofit/>
          </a:bodyPr>
          <a:lstStyle/>
          <a:p>
            <a:r>
              <a:rPr lang="en-US" sz="4000" b="1" dirty="0"/>
              <a:t>National Water Resources Association</a:t>
            </a:r>
            <a:br>
              <a:rPr lang="en-US" sz="4000" b="1" dirty="0"/>
            </a:br>
            <a:r>
              <a:rPr lang="en-US" sz="4000" b="1" dirty="0"/>
              <a:t>Board officers 2024</a:t>
            </a:r>
          </a:p>
        </p:txBody>
      </p:sp>
      <p:sp>
        <p:nvSpPr>
          <p:cNvPr id="3" name="Content Placeholder 2">
            <a:extLst>
              <a:ext uri="{FF2B5EF4-FFF2-40B4-BE49-F238E27FC236}">
                <a16:creationId xmlns:a16="http://schemas.microsoft.com/office/drawing/2014/main" id="{7D4B3E2F-9B34-C924-C929-D4836041DE0E}"/>
              </a:ext>
            </a:extLst>
          </p:cNvPr>
          <p:cNvSpPr>
            <a:spLocks noGrp="1"/>
          </p:cNvSpPr>
          <p:nvPr>
            <p:ph idx="1"/>
          </p:nvPr>
        </p:nvSpPr>
        <p:spPr>
          <a:xfrm>
            <a:off x="702398" y="2109457"/>
            <a:ext cx="3822189" cy="4094666"/>
          </a:xfrm>
        </p:spPr>
        <p:txBody>
          <a:bodyPr>
            <a:normAutofit/>
          </a:bodyPr>
          <a:lstStyle/>
          <a:p>
            <a:pPr marL="0" marR="0">
              <a:spcBef>
                <a:spcPts val="0"/>
              </a:spcBef>
              <a:spcAft>
                <a:spcPts val="0"/>
              </a:spcAft>
            </a:pPr>
            <a:r>
              <a:rPr lang="en-US" sz="1700" dirty="0">
                <a:effectLst/>
                <a:latin typeface="Arial" panose="020B0604020202020204" pitchFamily="34" charset="0"/>
                <a:ea typeface="Calibri" panose="020F0502020204030204" pitchFamily="34" charset="0"/>
                <a:cs typeface="Aptos" panose="020B0004020202020204" pitchFamily="34" charset="0"/>
              </a:rPr>
              <a:t>President – Craig Simpson, 	Washington state</a:t>
            </a:r>
          </a:p>
          <a:p>
            <a:pPr marL="0" marR="0" indent="0">
              <a:spcBef>
                <a:spcPts val="0"/>
              </a:spcBef>
              <a:spcAft>
                <a:spcPts val="0"/>
              </a:spcAft>
              <a:buNone/>
            </a:pPr>
            <a:endParaRPr lang="en-US" sz="1700" dirty="0">
              <a:effectLst/>
              <a:latin typeface="Aptos" panose="020B0004020202020204" pitchFamily="34" charset="0"/>
              <a:ea typeface="Calibri" panose="020F0502020204030204" pitchFamily="34" charset="0"/>
              <a:cs typeface="Aptos" panose="020B0004020202020204" pitchFamily="34" charset="0"/>
            </a:endParaRPr>
          </a:p>
          <a:p>
            <a:pPr marL="0" marR="0">
              <a:spcBef>
                <a:spcPts val="0"/>
              </a:spcBef>
              <a:spcAft>
                <a:spcPts val="0"/>
              </a:spcAft>
            </a:pPr>
            <a:r>
              <a:rPr lang="en-US" sz="1700" dirty="0">
                <a:effectLst/>
                <a:highlight>
                  <a:srgbClr val="FFFF00"/>
                </a:highlight>
                <a:latin typeface="Arial" panose="020B0604020202020204" pitchFamily="34" charset="0"/>
                <a:ea typeface="Calibri" panose="020F0502020204030204" pitchFamily="34" charset="0"/>
                <a:cs typeface="Aptos" panose="020B0004020202020204" pitchFamily="34" charset="0"/>
              </a:rPr>
              <a:t>Vice President – Clay Scott, 	Kansas </a:t>
            </a:r>
            <a:r>
              <a:rPr lang="en-US" sz="1700" dirty="0">
                <a:highlight>
                  <a:srgbClr val="FFFF00"/>
                </a:highlight>
                <a:latin typeface="Arial" panose="020B0604020202020204" pitchFamily="34" charset="0"/>
                <a:ea typeface="Calibri" panose="020F0502020204030204" pitchFamily="34" charset="0"/>
                <a:cs typeface="Aptos" panose="020B0004020202020204" pitchFamily="34" charset="0"/>
              </a:rPr>
              <a:t>(GMD3) </a:t>
            </a:r>
            <a:endParaRPr lang="en-US" sz="1700" dirty="0">
              <a:effectLst/>
              <a:highlight>
                <a:srgbClr val="FFFF00"/>
              </a:highlight>
              <a:latin typeface="Arial" panose="020B0604020202020204" pitchFamily="34" charset="0"/>
              <a:ea typeface="Calibri" panose="020F0502020204030204" pitchFamily="34" charset="0"/>
              <a:cs typeface="Aptos" panose="020B0004020202020204" pitchFamily="34" charset="0"/>
            </a:endParaRPr>
          </a:p>
          <a:p>
            <a:pPr marL="0" marR="0" indent="0">
              <a:spcBef>
                <a:spcPts val="0"/>
              </a:spcBef>
              <a:spcAft>
                <a:spcPts val="0"/>
              </a:spcAft>
              <a:buNone/>
            </a:pPr>
            <a:endParaRPr lang="en-US" sz="1700" dirty="0">
              <a:effectLst/>
              <a:latin typeface="Aptos" panose="020B0004020202020204" pitchFamily="34" charset="0"/>
              <a:ea typeface="Calibri" panose="020F0502020204030204" pitchFamily="34" charset="0"/>
              <a:cs typeface="Aptos" panose="020B0004020202020204" pitchFamily="34" charset="0"/>
            </a:endParaRPr>
          </a:p>
          <a:p>
            <a:pPr marL="0" marR="0">
              <a:spcBef>
                <a:spcPts val="0"/>
              </a:spcBef>
              <a:spcAft>
                <a:spcPts val="0"/>
              </a:spcAft>
            </a:pPr>
            <a:r>
              <a:rPr lang="en-US" sz="1700" dirty="0">
                <a:effectLst/>
                <a:latin typeface="Arial" panose="020B0604020202020204" pitchFamily="34" charset="0"/>
                <a:ea typeface="Calibri" panose="020F0502020204030204" pitchFamily="34" charset="0"/>
                <a:cs typeface="Aptos" panose="020B0004020202020204" pitchFamily="34" charset="0"/>
              </a:rPr>
              <a:t>Treasurer – Paul Arrington, 	Idaho</a:t>
            </a:r>
          </a:p>
          <a:p>
            <a:pPr marL="0" marR="0" indent="0">
              <a:spcBef>
                <a:spcPts val="0"/>
              </a:spcBef>
              <a:spcAft>
                <a:spcPts val="0"/>
              </a:spcAft>
              <a:buNone/>
            </a:pPr>
            <a:endParaRPr lang="en-US" sz="1700" dirty="0">
              <a:effectLst/>
              <a:latin typeface="Aptos" panose="020B0004020202020204" pitchFamily="34" charset="0"/>
              <a:ea typeface="Calibri" panose="020F0502020204030204" pitchFamily="34" charset="0"/>
              <a:cs typeface="Aptos" panose="020B0004020202020204" pitchFamily="34" charset="0"/>
            </a:endParaRPr>
          </a:p>
          <a:p>
            <a:pPr marL="0" marR="0">
              <a:spcBef>
                <a:spcPts val="0"/>
              </a:spcBef>
              <a:spcAft>
                <a:spcPts val="0"/>
              </a:spcAft>
            </a:pPr>
            <a:r>
              <a:rPr lang="en-US" sz="1700" dirty="0">
                <a:effectLst/>
                <a:latin typeface="Arial" panose="020B0604020202020204" pitchFamily="34" charset="0"/>
                <a:ea typeface="Calibri" panose="020F0502020204030204" pitchFamily="34" charset="0"/>
                <a:cs typeface="Aptos" panose="020B0004020202020204" pitchFamily="34" charset="0"/>
              </a:rPr>
              <a:t>State Executives – Doug Kemper, 	Colorado</a:t>
            </a:r>
          </a:p>
          <a:p>
            <a:pPr marL="0" marR="0" indent="0">
              <a:spcBef>
                <a:spcPts val="0"/>
              </a:spcBef>
              <a:spcAft>
                <a:spcPts val="0"/>
              </a:spcAft>
              <a:buNone/>
            </a:pPr>
            <a:endParaRPr lang="en-US" sz="1700" dirty="0">
              <a:effectLst/>
              <a:latin typeface="Aptos" panose="020B0004020202020204" pitchFamily="34" charset="0"/>
              <a:ea typeface="Calibri" panose="020F0502020204030204" pitchFamily="34" charset="0"/>
              <a:cs typeface="Aptos" panose="020B0004020202020204" pitchFamily="34" charset="0"/>
            </a:endParaRPr>
          </a:p>
          <a:p>
            <a:r>
              <a:rPr lang="en-US" sz="1700" dirty="0">
                <a:effectLst/>
                <a:latin typeface="Arial" panose="020B0604020202020204" pitchFamily="34" charset="0"/>
                <a:ea typeface="Calibri" panose="020F0502020204030204" pitchFamily="34" charset="0"/>
              </a:rPr>
              <a:t>Federal Affairs Committee – Christine Arbogast, Colorado</a:t>
            </a:r>
          </a:p>
        </p:txBody>
      </p:sp>
    </p:spTree>
    <p:extLst>
      <p:ext uri="{BB962C8B-B14F-4D97-AF65-F5344CB8AC3E}">
        <p14:creationId xmlns:p14="http://schemas.microsoft.com/office/powerpoint/2010/main" val="451928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B5AF-3DEB-44C0-6E8F-EA4FE33DC244}"/>
              </a:ext>
            </a:extLst>
          </p:cNvPr>
          <p:cNvSpPr>
            <a:spLocks noGrp="1"/>
          </p:cNvSpPr>
          <p:nvPr>
            <p:ph type="title"/>
          </p:nvPr>
        </p:nvSpPr>
        <p:spPr>
          <a:xfrm>
            <a:off x="535245" y="1103415"/>
            <a:ext cx="10994760" cy="985720"/>
          </a:xfrm>
        </p:spPr>
        <p:txBody>
          <a:bodyPr/>
          <a:lstStyle/>
          <a:p>
            <a:r>
              <a:rPr lang="en-US" dirty="0"/>
              <a:t>GMD3 Federal policy work to save groundwater</a:t>
            </a:r>
          </a:p>
        </p:txBody>
      </p:sp>
      <p:sp>
        <p:nvSpPr>
          <p:cNvPr id="3" name="Content Placeholder 2">
            <a:extLst>
              <a:ext uri="{FF2B5EF4-FFF2-40B4-BE49-F238E27FC236}">
                <a16:creationId xmlns:a16="http://schemas.microsoft.com/office/drawing/2014/main" id="{12550824-76AA-2D9A-BDFB-047E9BCA1EFE}"/>
              </a:ext>
            </a:extLst>
          </p:cNvPr>
          <p:cNvSpPr>
            <a:spLocks noGrp="1"/>
          </p:cNvSpPr>
          <p:nvPr>
            <p:ph idx="1"/>
          </p:nvPr>
        </p:nvSpPr>
        <p:spPr/>
        <p:txBody>
          <a:bodyPr>
            <a:normAutofit/>
          </a:bodyPr>
          <a:lstStyle/>
          <a:p>
            <a:r>
              <a:rPr lang="en-US" dirty="0"/>
              <a:t>Federal groundwater conservation economics. </a:t>
            </a:r>
          </a:p>
          <a:p>
            <a:pPr lvl="1"/>
            <a:r>
              <a:rPr lang="en-US" dirty="0">
                <a:solidFill>
                  <a:srgbClr val="FF0000"/>
                </a:solidFill>
              </a:rPr>
              <a:t>Revenue Rule 65-296 </a:t>
            </a:r>
            <a:r>
              <a:rPr lang="en-US" dirty="0"/>
              <a:t>- allows people who extract groundwater from the Ogallala Aquifer to file a cost depletion deduction for the loss of groundwater as it declines. </a:t>
            </a:r>
          </a:p>
          <a:p>
            <a:pPr marL="457200" lvl="1" indent="0">
              <a:buNone/>
            </a:pPr>
            <a:endParaRPr lang="en-US" dirty="0"/>
          </a:p>
          <a:p>
            <a:pPr lvl="1"/>
            <a:r>
              <a:rPr lang="en-US" dirty="0"/>
              <a:t>GMD3 is working for Tax code options for compensated groundwater savings in perpetuity before it’s gone. </a:t>
            </a:r>
          </a:p>
        </p:txBody>
      </p:sp>
    </p:spTree>
    <p:extLst>
      <p:ext uri="{BB962C8B-B14F-4D97-AF65-F5344CB8AC3E}">
        <p14:creationId xmlns:p14="http://schemas.microsoft.com/office/powerpoint/2010/main" val="107270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CEF0-6A69-435C-A178-10DD3B24E9C2}"/>
              </a:ext>
            </a:extLst>
          </p:cNvPr>
          <p:cNvSpPr>
            <a:spLocks noGrp="1"/>
          </p:cNvSpPr>
          <p:nvPr>
            <p:ph type="title"/>
          </p:nvPr>
        </p:nvSpPr>
        <p:spPr>
          <a:xfrm>
            <a:off x="609600" y="584485"/>
            <a:ext cx="10972800" cy="1143000"/>
          </a:xfrm>
        </p:spPr>
        <p:txBody>
          <a:bodyPr/>
          <a:lstStyle/>
          <a:p>
            <a:pPr algn="l"/>
            <a:r>
              <a:rPr lang="en-US" dirty="0"/>
              <a:t>GMD3 Staff</a:t>
            </a:r>
          </a:p>
        </p:txBody>
      </p:sp>
      <p:pic>
        <p:nvPicPr>
          <p:cNvPr id="5" name="Content Placeholder 4">
            <a:extLst>
              <a:ext uri="{FF2B5EF4-FFF2-40B4-BE49-F238E27FC236}">
                <a16:creationId xmlns:a16="http://schemas.microsoft.com/office/drawing/2014/main" id="{E0CD67F2-4CD0-4742-A824-87E8269A35CE}"/>
              </a:ext>
            </a:extLst>
          </p:cNvPr>
          <p:cNvPicPr>
            <a:picLocks noGrp="1" noChangeAspect="1"/>
          </p:cNvPicPr>
          <p:nvPr>
            <p:ph sz="half" idx="1"/>
          </p:nvPr>
        </p:nvPicPr>
        <p:blipFill>
          <a:blip r:embed="rId2"/>
          <a:stretch>
            <a:fillRect/>
          </a:stretch>
        </p:blipFill>
        <p:spPr>
          <a:xfrm>
            <a:off x="802228" y="1600202"/>
            <a:ext cx="3401145" cy="4525433"/>
          </a:xfrm>
          <a:prstGeom prst="rect">
            <a:avLst/>
          </a:prstGeom>
        </p:spPr>
      </p:pic>
      <p:sp>
        <p:nvSpPr>
          <p:cNvPr id="4" name="Content Placeholder 3">
            <a:extLst>
              <a:ext uri="{FF2B5EF4-FFF2-40B4-BE49-F238E27FC236}">
                <a16:creationId xmlns:a16="http://schemas.microsoft.com/office/drawing/2014/main" id="{3E247934-030C-48C8-A011-969ED0397623}"/>
              </a:ext>
            </a:extLst>
          </p:cNvPr>
          <p:cNvSpPr>
            <a:spLocks noGrp="1"/>
          </p:cNvSpPr>
          <p:nvPr>
            <p:ph sz="half" idx="2"/>
          </p:nvPr>
        </p:nvSpPr>
        <p:spPr>
          <a:xfrm>
            <a:off x="4203371" y="1600201"/>
            <a:ext cx="6779189" cy="4525963"/>
          </a:xfrm>
        </p:spPr>
        <p:txBody>
          <a:bodyPr>
            <a:normAutofit lnSpcReduction="10000"/>
          </a:bodyPr>
          <a:lstStyle/>
          <a:p>
            <a:r>
              <a:rPr lang="en-US" dirty="0"/>
              <a:t>Brandi Sneath, 9 years</a:t>
            </a:r>
          </a:p>
          <a:p>
            <a:r>
              <a:rPr lang="en-US" dirty="0"/>
              <a:t>Office Administration</a:t>
            </a:r>
          </a:p>
          <a:p>
            <a:pPr lvl="1"/>
            <a:r>
              <a:rPr lang="en-US" dirty="0"/>
              <a:t>Receives your call</a:t>
            </a:r>
          </a:p>
          <a:p>
            <a:pPr lvl="1"/>
            <a:r>
              <a:rPr lang="en-US" dirty="0"/>
              <a:t>Office and member support</a:t>
            </a:r>
          </a:p>
          <a:p>
            <a:pPr lvl="1"/>
            <a:r>
              <a:rPr lang="en-US" dirty="0"/>
              <a:t>Ledger and records</a:t>
            </a:r>
          </a:p>
          <a:p>
            <a:pPr lvl="1"/>
            <a:r>
              <a:rPr lang="en-US" dirty="0"/>
              <a:t>Communications</a:t>
            </a:r>
          </a:p>
          <a:p>
            <a:pPr lvl="1"/>
            <a:r>
              <a:rPr lang="en-US" dirty="0"/>
              <a:t>Web master</a:t>
            </a:r>
          </a:p>
          <a:p>
            <a:pPr lvl="1"/>
            <a:r>
              <a:rPr lang="en-US" dirty="0"/>
              <a:t>Perfect Audit Co-Manager</a:t>
            </a:r>
          </a:p>
          <a:p>
            <a:pPr lvl="1"/>
            <a:endParaRPr lang="en-US" dirty="0"/>
          </a:p>
        </p:txBody>
      </p:sp>
      <p:pic>
        <p:nvPicPr>
          <p:cNvPr id="6" name="Picture 5">
            <a:extLst>
              <a:ext uri="{FF2B5EF4-FFF2-40B4-BE49-F238E27FC236}">
                <a16:creationId xmlns:a16="http://schemas.microsoft.com/office/drawing/2014/main" id="{2286CE80-C2E7-43A3-A82C-A96243C5BF82}"/>
              </a:ext>
            </a:extLst>
          </p:cNvPr>
          <p:cNvPicPr>
            <a:picLocks noChangeAspect="1"/>
          </p:cNvPicPr>
          <p:nvPr/>
        </p:nvPicPr>
        <p:blipFill>
          <a:blip r:embed="rId3">
            <a:alphaModFix amt="12000"/>
          </a:blip>
          <a:stretch>
            <a:fillRect/>
          </a:stretch>
        </p:blipFill>
        <p:spPr>
          <a:xfrm>
            <a:off x="4203369" y="1606175"/>
            <a:ext cx="7797224" cy="5198149"/>
          </a:xfrm>
          <a:prstGeom prst="rect">
            <a:avLst/>
          </a:prstGeom>
        </p:spPr>
      </p:pic>
      <p:sp useBgFill="1">
        <p:nvSpPr>
          <p:cNvPr id="7" name="TextBox 6">
            <a:extLst>
              <a:ext uri="{FF2B5EF4-FFF2-40B4-BE49-F238E27FC236}">
                <a16:creationId xmlns:a16="http://schemas.microsoft.com/office/drawing/2014/main" id="{FD653A26-EA94-CF22-966E-23059E62ED80}"/>
              </a:ext>
            </a:extLst>
          </p:cNvPr>
          <p:cNvSpPr txBox="1"/>
          <p:nvPr/>
        </p:nvSpPr>
        <p:spPr>
          <a:xfrm>
            <a:off x="7623049" y="1556735"/>
            <a:ext cx="2239675" cy="666786"/>
          </a:xfrm>
          <a:prstGeom prst="rect">
            <a:avLst/>
          </a:prstGeom>
        </p:spPr>
        <p:txBody>
          <a:bodyPr wrap="square" rtlCol="0">
            <a:spAutoFit/>
          </a:bodyPr>
          <a:lstStyle/>
          <a:p>
            <a:pPr defTabSz="1219170"/>
            <a:r>
              <a:rPr lang="en-US" sz="3733" dirty="0">
                <a:solidFill>
                  <a:prstClr val="black"/>
                </a:solidFill>
                <a:latin typeface="Calibri"/>
              </a:rPr>
              <a:t>12 years</a:t>
            </a:r>
            <a:endParaRPr lang="en-US" sz="2400" dirty="0">
              <a:solidFill>
                <a:prstClr val="black"/>
              </a:solidFill>
              <a:latin typeface="Calibri"/>
            </a:endParaRPr>
          </a:p>
        </p:txBody>
      </p:sp>
      <p:pic>
        <p:nvPicPr>
          <p:cNvPr id="10" name="Picture 9">
            <a:extLst>
              <a:ext uri="{FF2B5EF4-FFF2-40B4-BE49-F238E27FC236}">
                <a16:creationId xmlns:a16="http://schemas.microsoft.com/office/drawing/2014/main" id="{8254B3DB-8300-4173-CEF6-60790A862CF2}"/>
              </a:ext>
            </a:extLst>
          </p:cNvPr>
          <p:cNvPicPr>
            <a:picLocks noChangeAspect="1"/>
          </p:cNvPicPr>
          <p:nvPr/>
        </p:nvPicPr>
        <p:blipFill>
          <a:blip r:embed="rId4"/>
          <a:stretch>
            <a:fillRect/>
          </a:stretch>
        </p:blipFill>
        <p:spPr>
          <a:xfrm>
            <a:off x="10371740" y="5902375"/>
            <a:ext cx="1699288" cy="812703"/>
          </a:xfrm>
          <a:prstGeom prst="rect">
            <a:avLst/>
          </a:prstGeom>
        </p:spPr>
      </p:pic>
    </p:spTree>
    <p:extLst>
      <p:ext uri="{BB962C8B-B14F-4D97-AF65-F5344CB8AC3E}">
        <p14:creationId xmlns:p14="http://schemas.microsoft.com/office/powerpoint/2010/main" val="2713576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8300-3AA7-DC04-531F-985F6781B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4E627-01D1-45D9-8772-032D74D816DF}"/>
              </a:ext>
            </a:extLst>
          </p:cNvPr>
          <p:cNvSpPr>
            <a:spLocks noGrp="1"/>
          </p:cNvSpPr>
          <p:nvPr>
            <p:ph type="title"/>
          </p:nvPr>
        </p:nvSpPr>
        <p:spPr>
          <a:xfrm>
            <a:off x="535245" y="1103415"/>
            <a:ext cx="10994760" cy="985720"/>
          </a:xfrm>
        </p:spPr>
        <p:txBody>
          <a:bodyPr/>
          <a:lstStyle/>
          <a:p>
            <a:r>
              <a:rPr lang="en-US" dirty="0"/>
              <a:t>GMD3 Federal policy examples</a:t>
            </a:r>
          </a:p>
        </p:txBody>
      </p:sp>
      <p:sp>
        <p:nvSpPr>
          <p:cNvPr id="3" name="Content Placeholder 2">
            <a:extLst>
              <a:ext uri="{FF2B5EF4-FFF2-40B4-BE49-F238E27FC236}">
                <a16:creationId xmlns:a16="http://schemas.microsoft.com/office/drawing/2014/main" id="{0B73F621-A885-CA4F-E91E-EC38F0E9201E}"/>
              </a:ext>
            </a:extLst>
          </p:cNvPr>
          <p:cNvSpPr>
            <a:spLocks noGrp="1"/>
          </p:cNvSpPr>
          <p:nvPr>
            <p:ph idx="1"/>
          </p:nvPr>
        </p:nvSpPr>
        <p:spPr/>
        <p:txBody>
          <a:bodyPr>
            <a:norm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2400" dirty="0">
                <a:latin typeface="Calibri"/>
              </a:rPr>
              <a:t>Inflation Reduction Act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latin typeface="Calibri"/>
              </a:rPr>
              <a:t>Working w/ Kansas delegation and Dept. of Interior staff, along with the Kansas Governor, to encourage Reclamation to extend the $800 million IRA Drought funding into Kansas.</a:t>
            </a:r>
          </a:p>
          <a:p>
            <a:pPr marL="0" marR="0" lvl="0" indent="0" algn="l" defTabSz="914400" rtl="0" eaLnBrk="1" fontAlgn="auto" latinLnBrk="0" hangingPunct="1">
              <a:lnSpc>
                <a:spcPct val="100000"/>
              </a:lnSpc>
              <a:spcBef>
                <a:spcPct val="20000"/>
              </a:spcBef>
              <a:spcAft>
                <a:spcPts val="0"/>
              </a:spcAft>
              <a:buClrTx/>
              <a:buSzTx/>
              <a:buNone/>
              <a:tabLst/>
              <a:defRPr/>
            </a:pPr>
            <a:r>
              <a:rPr lang="en-US" sz="2400" dirty="0">
                <a:latin typeface="Calibri"/>
              </a:rPr>
              <a:t>Farm Bill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“The Voluntary Groundwater Conservation Act of 2023” in </a:t>
            </a:r>
            <a:r>
              <a:rPr kumimoji="0" lang="en-US" sz="2400" b="0" i="0" u="none" strike="noStrike" kern="1200" cap="none" spc="0" normalizeH="0" baseline="0" noProof="0" dirty="0">
                <a:ln>
                  <a:noFill/>
                </a:ln>
                <a:solidFill>
                  <a:srgbClr val="FF0000"/>
                </a:solidFill>
                <a:effectLst/>
                <a:uLnTx/>
                <a:uFillTx/>
                <a:latin typeface="Calibri"/>
                <a:ea typeface="+mn-ea"/>
                <a:cs typeface="+mn-cs"/>
              </a:rPr>
              <a:t>HR4902 &amp; S2250</a:t>
            </a:r>
            <a:r>
              <a:rPr kumimoji="0" lang="en-US" sz="2400" b="0" i="0" u="none" strike="noStrike" kern="1200" cap="none" spc="0" normalizeH="0" baseline="0" noProof="0" dirty="0">
                <a:ln>
                  <a:noFill/>
                </a:ln>
                <a:solidFill>
                  <a:srgbClr val="002060"/>
                </a:solidFill>
                <a:effectLst/>
                <a:uLnTx/>
                <a:uFillTx/>
                <a:latin typeface="Calibri"/>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Creates a new Groundwater Conservation Easement Program at USDA.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Allows NRCS to reimburse transaction costs to 5 percent of federal share.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Guarantee long-term management flexibility for a producer.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Ensure that farmers are fairly compensated for their conservation.</a:t>
            </a:r>
          </a:p>
        </p:txBody>
      </p:sp>
    </p:spTree>
    <p:extLst>
      <p:ext uri="{BB962C8B-B14F-4D97-AF65-F5344CB8AC3E}">
        <p14:creationId xmlns:p14="http://schemas.microsoft.com/office/powerpoint/2010/main" val="1443794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607C8B-3B12-1440-7293-2EEF1B9B12AA}"/>
              </a:ext>
            </a:extLst>
          </p:cNvPr>
          <p:cNvSpPr>
            <a:spLocks noGrp="1"/>
          </p:cNvSpPr>
          <p:nvPr>
            <p:ph type="title"/>
          </p:nvPr>
        </p:nvSpPr>
        <p:spPr>
          <a:xfrm>
            <a:off x="598620" y="990261"/>
            <a:ext cx="10994760" cy="985720"/>
          </a:xfrm>
        </p:spPr>
        <p:txBody>
          <a:bodyPr/>
          <a:lstStyle/>
          <a:p>
            <a:r>
              <a:rPr lang="en-US" dirty="0"/>
              <a:t>Things to watch for:</a:t>
            </a:r>
          </a:p>
        </p:txBody>
      </p:sp>
      <p:sp>
        <p:nvSpPr>
          <p:cNvPr id="9" name="Content Placeholder 8">
            <a:extLst>
              <a:ext uri="{FF2B5EF4-FFF2-40B4-BE49-F238E27FC236}">
                <a16:creationId xmlns:a16="http://schemas.microsoft.com/office/drawing/2014/main" id="{AF2B061D-F8ED-6293-0254-4393FBCF7029}"/>
              </a:ext>
            </a:extLst>
          </p:cNvPr>
          <p:cNvSpPr>
            <a:spLocks noGrp="1"/>
          </p:cNvSpPr>
          <p:nvPr>
            <p:ph idx="1"/>
          </p:nvPr>
        </p:nvSpPr>
        <p:spPr>
          <a:xfrm>
            <a:off x="598620" y="2291854"/>
            <a:ext cx="10994760" cy="4275735"/>
          </a:xfrm>
        </p:spPr>
        <p:txBody>
          <a:bodyPr>
            <a:normAutofit/>
          </a:bodyPr>
          <a:lstStyle/>
          <a:p>
            <a:r>
              <a:rPr lang="en-US" dirty="0"/>
              <a:t>CREP water right retirement – incentives at all time high </a:t>
            </a:r>
          </a:p>
          <a:p>
            <a:r>
              <a:rPr lang="en-US" dirty="0"/>
              <a:t>Voluntary Groundwater Conservation Easement – Farm Bill</a:t>
            </a:r>
          </a:p>
          <a:p>
            <a:r>
              <a:rPr lang="en-US" dirty="0"/>
              <a:t>GMD3 Regional Water meetings this summer and next.</a:t>
            </a:r>
          </a:p>
          <a:p>
            <a:r>
              <a:rPr lang="en-US" dirty="0"/>
              <a:t>Water Quality testing assistance for uranium in Ark River Counties.</a:t>
            </a:r>
          </a:p>
          <a:p>
            <a:r>
              <a:rPr lang="en-US" dirty="0"/>
              <a:t>Next two years – Reasoned action plans for your Aquifer sub-region.</a:t>
            </a:r>
          </a:p>
          <a:p>
            <a:r>
              <a:rPr lang="en-US" dirty="0"/>
              <a:t>Next five years – RCPP Kansas - New people in GMD3 office to assist you with irrigation water saving practices and technology.</a:t>
            </a:r>
          </a:p>
          <a:p>
            <a:r>
              <a:rPr lang="en-US" dirty="0"/>
              <a:t>Master Irrigator Program and TAPPs competition development</a:t>
            </a:r>
          </a:p>
        </p:txBody>
      </p:sp>
    </p:spTree>
    <p:extLst>
      <p:ext uri="{BB962C8B-B14F-4D97-AF65-F5344CB8AC3E}">
        <p14:creationId xmlns:p14="http://schemas.microsoft.com/office/powerpoint/2010/main" val="562207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CAFC-DD9B-460E-B5A3-243F969F112C}"/>
              </a:ext>
            </a:extLst>
          </p:cNvPr>
          <p:cNvSpPr>
            <a:spLocks noGrp="1"/>
          </p:cNvSpPr>
          <p:nvPr>
            <p:ph type="title"/>
          </p:nvPr>
        </p:nvSpPr>
        <p:spPr>
          <a:xfrm>
            <a:off x="5248072" y="1216538"/>
            <a:ext cx="4939868" cy="1676603"/>
          </a:xfrm>
        </p:spPr>
        <p:txBody>
          <a:bodyPr>
            <a:normAutofit fontScale="90000"/>
          </a:bodyPr>
          <a:lstStyle/>
          <a:p>
            <a:r>
              <a:rPr lang="en-US" sz="4400" b="1" dirty="0"/>
              <a:t>Parcels in the District</a:t>
            </a:r>
            <a:br>
              <a:rPr lang="en-US" sz="4400" b="1" dirty="0"/>
            </a:br>
            <a:r>
              <a:rPr lang="en-US" sz="1800" b="1" dirty="0"/>
              <a:t>(estimated from 2022 County data)</a:t>
            </a:r>
            <a:br>
              <a:rPr lang="en-US" sz="1800" b="1" dirty="0"/>
            </a:br>
            <a:br>
              <a:rPr lang="en-US" sz="3200" b="1" dirty="0"/>
            </a:br>
            <a:br>
              <a:rPr lang="en-US" sz="2600" dirty="0"/>
            </a:br>
            <a:endParaRPr lang="en-US" sz="2600" b="1" dirty="0"/>
          </a:p>
        </p:txBody>
      </p:sp>
      <p:sp>
        <p:nvSpPr>
          <p:cNvPr id="10" name="Content Placeholder 9">
            <a:extLst>
              <a:ext uri="{FF2B5EF4-FFF2-40B4-BE49-F238E27FC236}">
                <a16:creationId xmlns:a16="http://schemas.microsoft.com/office/drawing/2014/main" id="{59BDBA2F-FC16-4E0F-B5B9-A8EBF08497BE}"/>
              </a:ext>
            </a:extLst>
          </p:cNvPr>
          <p:cNvSpPr>
            <a:spLocks noGrp="1"/>
          </p:cNvSpPr>
          <p:nvPr>
            <p:ph idx="1"/>
          </p:nvPr>
        </p:nvSpPr>
        <p:spPr>
          <a:xfrm>
            <a:off x="5248074" y="2209800"/>
            <a:ext cx="4939867" cy="4267200"/>
          </a:xfrm>
        </p:spPr>
        <p:txBody>
          <a:bodyPr>
            <a:normAutofit lnSpcReduction="10000"/>
          </a:bodyPr>
          <a:lstStyle/>
          <a:p>
            <a:pPr marL="0" indent="0">
              <a:spcBef>
                <a:spcPts val="0"/>
              </a:spcBef>
              <a:spcAft>
                <a:spcPts val="600"/>
              </a:spcAft>
              <a:buNone/>
            </a:pPr>
            <a:endParaRPr lang="en-US" sz="1900" dirty="0"/>
          </a:p>
          <a:p>
            <a:pPr marL="0" indent="0">
              <a:spcBef>
                <a:spcPts val="0"/>
              </a:spcBef>
              <a:spcAft>
                <a:spcPts val="600"/>
              </a:spcAft>
              <a:buNone/>
            </a:pPr>
            <a:r>
              <a:rPr lang="en-US" sz="1900" dirty="0"/>
              <a:t>Over 40 acres       	                    =        29,347</a:t>
            </a:r>
          </a:p>
          <a:p>
            <a:pPr marL="0" indent="0">
              <a:spcBef>
                <a:spcPts val="0"/>
              </a:spcBef>
              <a:spcAft>
                <a:spcPts val="600"/>
              </a:spcAft>
              <a:buNone/>
            </a:pPr>
            <a:endParaRPr lang="en-US" sz="1900" dirty="0"/>
          </a:p>
          <a:p>
            <a:pPr marL="0" indent="0">
              <a:spcBef>
                <a:spcPts val="0"/>
              </a:spcBef>
              <a:spcAft>
                <a:spcPts val="600"/>
              </a:spcAft>
              <a:buNone/>
            </a:pPr>
            <a:r>
              <a:rPr lang="en-US" sz="1900" dirty="0"/>
              <a:t>Owner lives In District                   =        19,590</a:t>
            </a:r>
          </a:p>
          <a:p>
            <a:pPr marL="0" indent="0">
              <a:spcBef>
                <a:spcPts val="0"/>
              </a:spcBef>
              <a:spcAft>
                <a:spcPts val="600"/>
              </a:spcAft>
              <a:buNone/>
            </a:pPr>
            <a:r>
              <a:rPr lang="en-US" sz="1900" dirty="0">
                <a:solidFill>
                  <a:prstClr val="black"/>
                </a:solidFill>
                <a:latin typeface="Calibri" panose="020F0502020204030204"/>
              </a:rPr>
              <a:t>Out of District in Kansas               </a:t>
            </a:r>
            <a:r>
              <a:rPr lang="en-US" sz="1900" u="sng" dirty="0">
                <a:solidFill>
                  <a:prstClr val="black"/>
                </a:solidFill>
                <a:latin typeface="Calibri" panose="020F0502020204030204"/>
              </a:rPr>
              <a:t>=          3,826</a:t>
            </a:r>
            <a:endParaRPr lang="en-US" sz="1900" u="sng" dirty="0"/>
          </a:p>
          <a:p>
            <a:pPr marL="0" indent="0">
              <a:spcBef>
                <a:spcPts val="0"/>
              </a:spcBef>
              <a:spcAft>
                <a:spcPts val="600"/>
              </a:spcAft>
              <a:buNone/>
              <a:defRPr/>
            </a:pPr>
            <a:r>
              <a:rPr lang="en-US" sz="1900" dirty="0">
                <a:solidFill>
                  <a:prstClr val="black"/>
                </a:solidFill>
                <a:latin typeface="Calibri" panose="020F0502020204030204"/>
              </a:rPr>
              <a:t>Owner lives in Kansas                   =        23,416</a:t>
            </a:r>
          </a:p>
          <a:p>
            <a:pPr marL="0" indent="0">
              <a:spcBef>
                <a:spcPts val="0"/>
              </a:spcBef>
              <a:spcAft>
                <a:spcPts val="600"/>
              </a:spcAft>
              <a:buNone/>
            </a:pPr>
            <a:endParaRPr lang="en-US" sz="1900" dirty="0"/>
          </a:p>
          <a:p>
            <a:pPr marL="0" indent="0">
              <a:spcBef>
                <a:spcPts val="0"/>
              </a:spcBef>
              <a:spcAft>
                <a:spcPts val="600"/>
              </a:spcAft>
              <a:buNone/>
            </a:pPr>
            <a:r>
              <a:rPr lang="en-US" sz="1900" dirty="0"/>
              <a:t>Lives outside Kansas                      =          5,931</a:t>
            </a:r>
          </a:p>
          <a:p>
            <a:pPr marL="0" indent="0">
              <a:spcBef>
                <a:spcPts val="0"/>
              </a:spcBef>
              <a:spcAft>
                <a:spcPts val="600"/>
              </a:spcAft>
              <a:buNone/>
            </a:pPr>
            <a:endParaRPr lang="en-US" sz="1900" dirty="0"/>
          </a:p>
          <a:p>
            <a:pPr marL="0" indent="0">
              <a:spcBef>
                <a:spcPts val="0"/>
              </a:spcBef>
              <a:spcAft>
                <a:spcPts val="600"/>
              </a:spcAft>
              <a:buNone/>
            </a:pPr>
            <a:endParaRPr lang="en-US" sz="1900" dirty="0"/>
          </a:p>
          <a:p>
            <a:pPr marL="0" indent="0">
              <a:spcBef>
                <a:spcPts val="0"/>
              </a:spcBef>
              <a:spcAft>
                <a:spcPts val="600"/>
              </a:spcAft>
              <a:buNone/>
            </a:pPr>
            <a:r>
              <a:rPr lang="en-US" sz="2800" dirty="0">
                <a:solidFill>
                  <a:prstClr val="black"/>
                </a:solidFill>
                <a:latin typeface="Calibri Light" panose="020F0302020204030204"/>
                <a:ea typeface="+mj-ea"/>
                <a:cs typeface="+mj-cs"/>
              </a:rPr>
              <a:t>Member Landowners – $0.05/ac.</a:t>
            </a:r>
            <a:br>
              <a:rPr lang="en-US" sz="2800" dirty="0">
                <a:solidFill>
                  <a:prstClr val="black"/>
                </a:solidFill>
                <a:latin typeface="Calibri Light" panose="020F0302020204030204"/>
                <a:ea typeface="+mj-ea"/>
                <a:cs typeface="+mj-cs"/>
              </a:rPr>
            </a:br>
            <a:endParaRPr lang="en-US" sz="1900" dirty="0"/>
          </a:p>
          <a:p>
            <a:pPr marL="0" indent="0">
              <a:spcBef>
                <a:spcPts val="0"/>
              </a:spcBef>
              <a:spcAft>
                <a:spcPts val="600"/>
              </a:spcAft>
              <a:buNone/>
            </a:pPr>
            <a:r>
              <a:rPr lang="en-US" sz="1400" dirty="0"/>
              <a:t>Total parcels (including under 40ac)        =        79,559</a:t>
            </a:r>
          </a:p>
          <a:p>
            <a:pPr marL="0" indent="0">
              <a:spcBef>
                <a:spcPts val="0"/>
              </a:spcBef>
              <a:spcAft>
                <a:spcPts val="600"/>
              </a:spcAft>
              <a:buNone/>
            </a:pPr>
            <a:endParaRPr lang="en-US" sz="1900" dirty="0"/>
          </a:p>
        </p:txBody>
      </p:sp>
      <p:pic>
        <p:nvPicPr>
          <p:cNvPr id="11" name="Picture 10">
            <a:extLst>
              <a:ext uri="{FF2B5EF4-FFF2-40B4-BE49-F238E27FC236}">
                <a16:creationId xmlns:a16="http://schemas.microsoft.com/office/drawing/2014/main" id="{E4A98E7C-3FCA-4F02-ABE8-2896CA55736E}"/>
              </a:ext>
            </a:extLst>
          </p:cNvPr>
          <p:cNvPicPr>
            <a:picLocks noChangeAspect="1"/>
          </p:cNvPicPr>
          <p:nvPr/>
        </p:nvPicPr>
        <p:blipFill rotWithShape="1">
          <a:blip r:embed="rId3"/>
          <a:srcRect l="12069" r="20337"/>
          <a:stretch/>
        </p:blipFill>
        <p:spPr>
          <a:xfrm>
            <a:off x="1524021" y="10"/>
            <a:ext cx="3476673" cy="6857990"/>
          </a:xfrm>
          <a:prstGeom prst="rect">
            <a:avLst/>
          </a:prstGeom>
          <a:effectLst/>
        </p:spPr>
      </p:pic>
      <p:pic>
        <p:nvPicPr>
          <p:cNvPr id="5" name="Picture 4">
            <a:extLst>
              <a:ext uri="{FF2B5EF4-FFF2-40B4-BE49-F238E27FC236}">
                <a16:creationId xmlns:a16="http://schemas.microsoft.com/office/drawing/2014/main" id="{1FD093F8-2FDF-4145-B4F8-55B41A5D89AD}"/>
              </a:ext>
            </a:extLst>
          </p:cNvPr>
          <p:cNvPicPr>
            <a:picLocks noChangeAspect="1"/>
          </p:cNvPicPr>
          <p:nvPr/>
        </p:nvPicPr>
        <p:blipFill>
          <a:blip r:embed="rId4"/>
          <a:stretch>
            <a:fillRect/>
          </a:stretch>
        </p:blipFill>
        <p:spPr>
          <a:xfrm>
            <a:off x="9497770" y="6223820"/>
            <a:ext cx="937550" cy="496901"/>
          </a:xfrm>
          <a:prstGeom prst="rect">
            <a:avLst/>
          </a:prstGeom>
        </p:spPr>
      </p:pic>
      <p:sp>
        <p:nvSpPr>
          <p:cNvPr id="6" name="Oval 5">
            <a:extLst>
              <a:ext uri="{FF2B5EF4-FFF2-40B4-BE49-F238E27FC236}">
                <a16:creationId xmlns:a16="http://schemas.microsoft.com/office/drawing/2014/main" id="{C2FFD5CA-BFD0-4C3C-BA08-52567885DF07}"/>
              </a:ext>
            </a:extLst>
          </p:cNvPr>
          <p:cNvSpPr/>
          <p:nvPr/>
        </p:nvSpPr>
        <p:spPr>
          <a:xfrm>
            <a:off x="7953510" y="2457683"/>
            <a:ext cx="2358120" cy="496902"/>
          </a:xfrm>
          <a:prstGeom prst="ellipse">
            <a:avLst/>
          </a:prstGeom>
          <a:noFill/>
          <a:ln w="19050" cap="flat" cmpd="sng" algn="ctr">
            <a:solidFill>
              <a:srgbClr val="FF0000"/>
            </a:solidFill>
            <a:prstDash val="solid"/>
          </a:ln>
          <a:effectLst/>
        </p:spPr>
        <p:txBody>
          <a:bodyPr rtlCol="0" anchor="ctr"/>
          <a:lstStyle/>
          <a:p>
            <a:pPr algn="ctr" defTabSz="685800">
              <a:defRPr/>
            </a:pPr>
            <a:endParaRPr lang="en-US" sz="1350" kern="0">
              <a:solidFill>
                <a:srgbClr val="FFFFFF"/>
              </a:solidFill>
              <a:latin typeface="Franklin Gothic Book" panose="020F0502020204030204"/>
            </a:endParaRPr>
          </a:p>
        </p:txBody>
      </p:sp>
      <p:sp>
        <p:nvSpPr>
          <p:cNvPr id="8" name="TextBox 7">
            <a:extLst>
              <a:ext uri="{FF2B5EF4-FFF2-40B4-BE49-F238E27FC236}">
                <a16:creationId xmlns:a16="http://schemas.microsoft.com/office/drawing/2014/main" id="{FA75CAD0-1FAF-4D45-939A-ADCEACEEDCE5}"/>
              </a:ext>
            </a:extLst>
          </p:cNvPr>
          <p:cNvSpPr txBox="1"/>
          <p:nvPr/>
        </p:nvSpPr>
        <p:spPr>
          <a:xfrm>
            <a:off x="5181600" y="336101"/>
            <a:ext cx="4572000" cy="715581"/>
          </a:xfrm>
          <a:prstGeom prst="rect">
            <a:avLst/>
          </a:prstGeom>
          <a:noFill/>
        </p:spPr>
        <p:txBody>
          <a:bodyPr wrap="square">
            <a:spAutoFit/>
          </a:bodyPr>
          <a:lstStyle/>
          <a:p>
            <a:r>
              <a:rPr lang="en-US" sz="40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GMD3 Funding Data</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208900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Subtitle 2"/>
          <p:cNvSpPr>
            <a:spLocks noGrp="1"/>
          </p:cNvSpPr>
          <p:nvPr>
            <p:ph type="subTitle" idx="1"/>
          </p:nvPr>
        </p:nvSpPr>
        <p:spPr>
          <a:xfrm>
            <a:off x="1524000" y="4495800"/>
            <a:ext cx="9144000" cy="762000"/>
          </a:xfrm>
        </p:spPr>
        <p:txBody>
          <a:bodyPr>
            <a:normAutofit/>
          </a:bodyPr>
          <a:lstStyle/>
          <a:p>
            <a:endParaRPr lang="en-US" sz="1800"/>
          </a:p>
          <a:p>
            <a:endParaRPr lang="en-US" sz="1800"/>
          </a:p>
        </p:txBody>
      </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2776538"/>
            <a:ext cx="9144000" cy="1381188"/>
          </a:xfrm>
          <a:scene3d>
            <a:camera prst="orthographicFront"/>
            <a:lightRig rig="threePt" dir="t"/>
          </a:scene3d>
        </p:spPr>
        <p:txBody>
          <a:bodyPr anchor="ctr">
            <a:normAutofit/>
          </a:bodyPr>
          <a:lstStyle/>
          <a:p>
            <a:r>
              <a:rPr lang="en-US" sz="4000" b="1" dirty="0">
                <a:ln w="22225">
                  <a:solidFill>
                    <a:schemeClr val="accent2"/>
                  </a:solidFill>
                  <a:prstDash val="solid"/>
                </a:ln>
                <a:solidFill>
                  <a:schemeClr val="bg2"/>
                </a:solidFill>
              </a:rPr>
              <a:t>2023 Audit Presentation</a:t>
            </a:r>
            <a:br>
              <a:rPr lang="en-US" sz="4000" b="1" dirty="0">
                <a:ln w="22225">
                  <a:solidFill>
                    <a:schemeClr val="accent2"/>
                  </a:solidFill>
                  <a:prstDash val="solid"/>
                </a:ln>
                <a:solidFill>
                  <a:schemeClr val="bg2"/>
                </a:solidFill>
              </a:rPr>
            </a:br>
            <a:endParaRPr lang="en-US" sz="4000" b="1" dirty="0">
              <a:ln w="22225">
                <a:solidFill>
                  <a:schemeClr val="accent2"/>
                </a:solidFill>
                <a:prstDash val="solid"/>
              </a:ln>
              <a:solidFill>
                <a:schemeClr val="bg2"/>
              </a:solidFill>
            </a:endParaRPr>
          </a:p>
        </p:txBody>
      </p:sp>
    </p:spTree>
    <p:extLst>
      <p:ext uri="{BB962C8B-B14F-4D97-AF65-F5344CB8AC3E}">
        <p14:creationId xmlns:p14="http://schemas.microsoft.com/office/powerpoint/2010/main" val="3052942944"/>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5A0B5073-2D90-D2B4-4972-00AF57CA1077}"/>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D339C5D-D692-58A6-0937-D70B4021D0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DB1F624A-F89A-6C5A-91EF-B73AD9BCE9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4903897-AC50-478E-9861-511889471C1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EDDA6316-CD94-664C-4161-9519282C8B4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Subtitle 2">
            <a:extLst>
              <a:ext uri="{FF2B5EF4-FFF2-40B4-BE49-F238E27FC236}">
                <a16:creationId xmlns:a16="http://schemas.microsoft.com/office/drawing/2014/main" id="{C8F27BC4-D2B8-DB20-B4EB-6D2443E50839}"/>
              </a:ext>
            </a:extLst>
          </p:cNvPr>
          <p:cNvSpPr>
            <a:spLocks noGrp="1"/>
          </p:cNvSpPr>
          <p:nvPr>
            <p:ph type="subTitle" idx="1"/>
          </p:nvPr>
        </p:nvSpPr>
        <p:spPr>
          <a:xfrm>
            <a:off x="1524000" y="4495800"/>
            <a:ext cx="9144000" cy="762000"/>
          </a:xfrm>
        </p:spPr>
        <p:txBody>
          <a:bodyPr>
            <a:normAutofit/>
          </a:bodyPr>
          <a:lstStyle/>
          <a:p>
            <a:endParaRPr lang="en-US" sz="1800"/>
          </a:p>
          <a:p>
            <a:endParaRPr lang="en-US" sz="1800"/>
          </a:p>
        </p:txBody>
      </p:sp>
      <p:sp>
        <p:nvSpPr>
          <p:cNvPr id="13" name="Rectangle 12">
            <a:extLst>
              <a:ext uri="{FF2B5EF4-FFF2-40B4-BE49-F238E27FC236}">
                <a16:creationId xmlns:a16="http://schemas.microsoft.com/office/drawing/2014/main" id="{E7432E96-AECF-567E-B841-A7B2C39CC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A79B3E-072D-FE04-4A75-8D2C8AB6D43A}"/>
              </a:ext>
            </a:extLst>
          </p:cNvPr>
          <p:cNvSpPr>
            <a:spLocks noGrp="1"/>
          </p:cNvSpPr>
          <p:nvPr>
            <p:ph type="ctrTitle"/>
          </p:nvPr>
        </p:nvSpPr>
        <p:spPr>
          <a:xfrm>
            <a:off x="1524000" y="2776538"/>
            <a:ext cx="9144000" cy="1381188"/>
          </a:xfrm>
          <a:scene3d>
            <a:camera prst="orthographicFront"/>
            <a:lightRig rig="threePt" dir="t"/>
          </a:scene3d>
        </p:spPr>
        <p:txBody>
          <a:bodyPr anchor="ctr">
            <a:normAutofit/>
          </a:bodyPr>
          <a:lstStyle/>
          <a:p>
            <a:r>
              <a:rPr lang="en-US" sz="4000" b="1" dirty="0">
                <a:ln w="22225">
                  <a:solidFill>
                    <a:schemeClr val="accent2"/>
                  </a:solidFill>
                  <a:prstDash val="solid"/>
                </a:ln>
                <a:solidFill>
                  <a:schemeClr val="bg2"/>
                </a:solidFill>
              </a:rPr>
              <a:t>2024 Proposed Budget Revision</a:t>
            </a:r>
            <a:br>
              <a:rPr lang="en-US" sz="4000" b="1" dirty="0">
                <a:ln w="22225">
                  <a:solidFill>
                    <a:schemeClr val="accent2"/>
                  </a:solidFill>
                  <a:prstDash val="solid"/>
                </a:ln>
                <a:solidFill>
                  <a:schemeClr val="bg2"/>
                </a:solidFill>
              </a:rPr>
            </a:br>
            <a:endParaRPr lang="en-US" sz="4000" b="1" dirty="0">
              <a:ln w="22225">
                <a:solidFill>
                  <a:schemeClr val="accent2"/>
                </a:solidFill>
                <a:prstDash val="solid"/>
              </a:ln>
              <a:solidFill>
                <a:schemeClr val="bg2"/>
              </a:solidFill>
            </a:endParaRPr>
          </a:p>
        </p:txBody>
      </p:sp>
    </p:spTree>
    <p:extLst>
      <p:ext uri="{BB962C8B-B14F-4D97-AF65-F5344CB8AC3E}">
        <p14:creationId xmlns:p14="http://schemas.microsoft.com/office/powerpoint/2010/main" val="338508258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1F58AF6-8A29-13FF-C115-0564B90D72DF}"/>
              </a:ext>
            </a:extLst>
          </p:cNvPr>
          <p:cNvGraphicFramePr>
            <a:graphicFrameLocks noGrp="1"/>
          </p:cNvGraphicFramePr>
          <p:nvPr>
            <p:extLst>
              <p:ext uri="{D42A27DB-BD31-4B8C-83A1-F6EECF244321}">
                <p14:modId xmlns:p14="http://schemas.microsoft.com/office/powerpoint/2010/main" val="3814319393"/>
              </p:ext>
            </p:extLst>
          </p:nvPr>
        </p:nvGraphicFramePr>
        <p:xfrm>
          <a:off x="2030028" y="621268"/>
          <a:ext cx="7711386" cy="5082696"/>
        </p:xfrm>
        <a:graphic>
          <a:graphicData uri="http://schemas.openxmlformats.org/drawingml/2006/table">
            <a:tbl>
              <a:tblPr firstRow="1" firstCol="1" bandRow="1"/>
              <a:tblGrid>
                <a:gridCol w="2051547">
                  <a:extLst>
                    <a:ext uri="{9D8B030D-6E8A-4147-A177-3AD203B41FA5}">
                      <a16:colId xmlns:a16="http://schemas.microsoft.com/office/drawing/2014/main" val="4124440093"/>
                    </a:ext>
                  </a:extLst>
                </a:gridCol>
                <a:gridCol w="1416112">
                  <a:extLst>
                    <a:ext uri="{9D8B030D-6E8A-4147-A177-3AD203B41FA5}">
                      <a16:colId xmlns:a16="http://schemas.microsoft.com/office/drawing/2014/main" val="2914783293"/>
                    </a:ext>
                  </a:extLst>
                </a:gridCol>
                <a:gridCol w="1213485">
                  <a:extLst>
                    <a:ext uri="{9D8B030D-6E8A-4147-A177-3AD203B41FA5}">
                      <a16:colId xmlns:a16="http://schemas.microsoft.com/office/drawing/2014/main" val="1876256384"/>
                    </a:ext>
                  </a:extLst>
                </a:gridCol>
                <a:gridCol w="1512460">
                  <a:extLst>
                    <a:ext uri="{9D8B030D-6E8A-4147-A177-3AD203B41FA5}">
                      <a16:colId xmlns:a16="http://schemas.microsoft.com/office/drawing/2014/main" val="519412056"/>
                    </a:ext>
                  </a:extLst>
                </a:gridCol>
                <a:gridCol w="1517782">
                  <a:extLst>
                    <a:ext uri="{9D8B030D-6E8A-4147-A177-3AD203B41FA5}">
                      <a16:colId xmlns:a16="http://schemas.microsoft.com/office/drawing/2014/main" val="1081809005"/>
                    </a:ext>
                  </a:extLst>
                </a:gridCol>
              </a:tblGrid>
              <a:tr h="1060161">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w="1905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112428"/>
                  </a:ext>
                </a:extLst>
              </a:tr>
              <a:tr h="248475">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a:effectLst/>
                        <a:latin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000" dirty="0">
                        <a:effectLst/>
                        <a:latin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a:effectLst/>
                        <a:latin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496021"/>
                  </a:ext>
                </a:extLst>
              </a:tr>
              <a:tr h="303694">
                <a:tc>
                  <a:txBody>
                    <a:bodyPr/>
                    <a:lstStyle/>
                    <a:p>
                      <a:pPr marL="0" marR="0" algn="ctr">
                        <a:spcBef>
                          <a:spcPts val="0"/>
                        </a:spcBef>
                        <a:spcAft>
                          <a:spcPts val="0"/>
                        </a:spcAft>
                      </a:pPr>
                      <a:r>
                        <a:rPr lang="en-US" sz="1800" b="1" dirty="0">
                          <a:effectLst/>
                          <a:latin typeface="MS Sans Serif"/>
                          <a:ea typeface="Calibri" panose="020F0502020204030204" pitchFamily="34" charset="0"/>
                        </a:rPr>
                        <a:t>GMD NAME</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800" dirty="0">
                          <a:effectLst/>
                          <a:latin typeface="MS Sans Serif"/>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latin typeface="MS Sans Serif"/>
                          <a:ea typeface="Calibri" panose="020F0502020204030204" pitchFamily="34" charset="0"/>
                        </a:rPr>
                        <a:t>LAND</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800" b="1" dirty="0">
                          <a:effectLst/>
                          <a:latin typeface="MS Sans Serif"/>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latin typeface="MS Sans Serif"/>
                          <a:ea typeface="Calibri" panose="020F0502020204030204" pitchFamily="34" charset="0"/>
                        </a:rPr>
                        <a:t>WATER</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20654869"/>
                  </a:ext>
                </a:extLst>
              </a:tr>
              <a:tr h="530081">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10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MS Sans Serif"/>
                          <a:ea typeface="Calibri" panose="020F0502020204030204" pitchFamily="34" charset="0"/>
                        </a:rPr>
                        <a:t>ASSESSMENT</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1000" b="1"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MS Sans Serif"/>
                          <a:ea typeface="Calibri" panose="020F0502020204030204" pitchFamily="34" charset="0"/>
                        </a:rPr>
                        <a:t>ASSESSMENT</a:t>
                      </a: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52919315"/>
                  </a:ext>
                </a:extLst>
              </a:tr>
              <a:tr h="317495">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5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MS Sans Serif"/>
                          <a:ea typeface="Calibri" panose="020F0502020204030204" pitchFamily="34" charset="0"/>
                        </a:rPr>
                        <a:t>CHARGE</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MS Sans Serif"/>
                          <a:ea typeface="Calibri" panose="020F0502020204030204" pitchFamily="34" charset="0"/>
                        </a:rPr>
                        <a:t>CHARGE</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319375"/>
                  </a:ext>
                </a:extLst>
              </a:tr>
              <a:tr h="262279">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85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46728547"/>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Western KS GMD1</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dirty="0">
                          <a:effectLst/>
                          <a:latin typeface="MS Sans Serif"/>
                          <a:ea typeface="Calibri" panose="020F0502020204030204" pitchFamily="34" charset="0"/>
                        </a:rPr>
                        <a:t>$0.50</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009653"/>
                  </a:ext>
                </a:extLst>
              </a:tr>
              <a:tr h="262279">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63078754"/>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Equus Beds GMD2</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$1.50</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430835"/>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15850893"/>
                  </a:ext>
                </a:extLst>
              </a:tr>
              <a:tr h="262279">
                <a:tc>
                  <a:txBody>
                    <a:bodyPr/>
                    <a:lstStyle/>
                    <a:p>
                      <a:pPr marL="0" marR="0">
                        <a:spcBef>
                          <a:spcPts val="0"/>
                        </a:spcBef>
                        <a:spcAft>
                          <a:spcPts val="0"/>
                        </a:spcAft>
                      </a:pPr>
                      <a:r>
                        <a:rPr lang="en-US" sz="1400" b="1" dirty="0">
                          <a:solidFill>
                            <a:srgbClr val="000000"/>
                          </a:solidFill>
                          <a:effectLst/>
                          <a:latin typeface="MS Sans Serif"/>
                          <a:ea typeface="Calibri" panose="020F0502020204030204" pitchFamily="34" charset="0"/>
                        </a:rPr>
                        <a:t>Southwest KS GMD3</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solidFill>
                            <a:srgbClr val="000000"/>
                          </a:solidFill>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dirty="0">
                          <a:solidFill>
                            <a:srgbClr val="000000"/>
                          </a:solidFill>
                          <a:effectLst/>
                          <a:latin typeface="MS Sans Serif"/>
                          <a:ea typeface="Calibri" panose="020F0502020204030204" pitchFamily="34" charset="0"/>
                        </a:rPr>
                        <a:t>$0.22</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38929040"/>
                  </a:ext>
                </a:extLst>
              </a:tr>
              <a:tr h="262279">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45950289"/>
                  </a:ext>
                </a:extLst>
              </a:tr>
              <a:tr h="262279">
                <a:tc>
                  <a:txBody>
                    <a:bodyPr/>
                    <a:lstStyle/>
                    <a:p>
                      <a:pPr marL="0" marR="0">
                        <a:spcBef>
                          <a:spcPts val="0"/>
                        </a:spcBef>
                        <a:spcAft>
                          <a:spcPts val="0"/>
                        </a:spcAft>
                      </a:pPr>
                      <a:r>
                        <a:rPr lang="en-US" sz="1400" b="1">
                          <a:effectLst/>
                          <a:latin typeface="MS Sans Serif"/>
                          <a:ea typeface="Calibri" panose="020F0502020204030204" pitchFamily="34" charset="0"/>
                        </a:rPr>
                        <a:t>Northwest KS GMD4</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$0.349</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70694"/>
                  </a:ext>
                </a:extLst>
              </a:tr>
              <a:tr h="262279">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13767523"/>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Big Bend GMD 5</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b="1" dirty="0">
                          <a:effectLst/>
                          <a:latin typeface="MS Sans Serif"/>
                          <a:ea typeface="Calibri" panose="020F0502020204030204" pitchFamily="34" charset="0"/>
                        </a:rPr>
                        <a:t>$0.05</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b="1" dirty="0">
                          <a:effectLst/>
                          <a:latin typeface="MS Sans Serif"/>
                          <a:ea typeface="Calibri" panose="020F0502020204030204" pitchFamily="34" charset="0"/>
                        </a:rPr>
                        <a:t>$2.00</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777450"/>
                  </a:ext>
                </a:extLst>
              </a:tr>
            </a:tbl>
          </a:graphicData>
        </a:graphic>
      </p:graphicFrame>
      <p:sp>
        <p:nvSpPr>
          <p:cNvPr id="2" name="Title 1">
            <a:extLst>
              <a:ext uri="{FF2B5EF4-FFF2-40B4-BE49-F238E27FC236}">
                <a16:creationId xmlns:a16="http://schemas.microsoft.com/office/drawing/2014/main" id="{34BF89CB-195E-4A1A-B1BD-5F8DBB40BFD0}"/>
              </a:ext>
            </a:extLst>
          </p:cNvPr>
          <p:cNvSpPr>
            <a:spLocks noGrp="1"/>
          </p:cNvSpPr>
          <p:nvPr>
            <p:ph type="title"/>
          </p:nvPr>
        </p:nvSpPr>
        <p:spPr>
          <a:xfrm>
            <a:off x="2030028" y="368339"/>
            <a:ext cx="7711386" cy="1325563"/>
          </a:xfrm>
        </p:spPr>
        <p:txBody>
          <a:bodyPr/>
          <a:lstStyle/>
          <a:p>
            <a:pPr algn="ctr"/>
            <a:r>
              <a:rPr lang="en-US" b="1" dirty="0"/>
              <a:t>Assessments compared - Land and Water</a:t>
            </a:r>
          </a:p>
        </p:txBody>
      </p:sp>
      <p:pic>
        <p:nvPicPr>
          <p:cNvPr id="5" name="Picture 4">
            <a:extLst>
              <a:ext uri="{FF2B5EF4-FFF2-40B4-BE49-F238E27FC236}">
                <a16:creationId xmlns:a16="http://schemas.microsoft.com/office/drawing/2014/main" id="{C25D87E0-7AE3-48BD-AA37-1EA26CFFFBDB}"/>
              </a:ext>
            </a:extLst>
          </p:cNvPr>
          <p:cNvPicPr>
            <a:picLocks noChangeAspect="1"/>
          </p:cNvPicPr>
          <p:nvPr/>
        </p:nvPicPr>
        <p:blipFill>
          <a:blip r:embed="rId2"/>
          <a:stretch>
            <a:fillRect/>
          </a:stretch>
        </p:blipFill>
        <p:spPr>
          <a:xfrm>
            <a:off x="10764975" y="6155430"/>
            <a:ext cx="938865" cy="493819"/>
          </a:xfrm>
          <a:prstGeom prst="rect">
            <a:avLst/>
          </a:prstGeom>
        </p:spPr>
      </p:pic>
      <p:sp>
        <p:nvSpPr>
          <p:cNvPr id="6" name="TextBox 5">
            <a:extLst>
              <a:ext uri="{FF2B5EF4-FFF2-40B4-BE49-F238E27FC236}">
                <a16:creationId xmlns:a16="http://schemas.microsoft.com/office/drawing/2014/main" id="{DE9D3FC9-BBE6-45A5-9BD2-6D8F0FB6EA73}"/>
              </a:ext>
            </a:extLst>
          </p:cNvPr>
          <p:cNvSpPr txBox="1"/>
          <p:nvPr/>
        </p:nvSpPr>
        <p:spPr>
          <a:xfrm>
            <a:off x="1981200" y="5867400"/>
            <a:ext cx="7543800" cy="923330"/>
          </a:xfrm>
          <a:prstGeom prst="rect">
            <a:avLst/>
          </a:prstGeom>
          <a:noFill/>
        </p:spPr>
        <p:txBody>
          <a:bodyPr wrap="square" rtlCol="0">
            <a:spAutoFit/>
          </a:bodyPr>
          <a:lstStyle/>
          <a:p>
            <a:r>
              <a:rPr lang="en-US" dirty="0">
                <a:solidFill>
                  <a:prstClr val="black"/>
                </a:solidFill>
                <a:latin typeface="Calibri" panose="020F0502020204030204"/>
              </a:rPr>
              <a:t>GMD3 - Water User Fee stayed at $0.16 per acre-foot for 2024 budget but now propose 2</a:t>
            </a:r>
            <a:r>
              <a:rPr lang="en-US" baseline="30000" dirty="0">
                <a:solidFill>
                  <a:prstClr val="black"/>
                </a:solidFill>
                <a:latin typeface="Calibri" panose="020F0502020204030204"/>
              </a:rPr>
              <a:t>nd</a:t>
            </a:r>
            <a:r>
              <a:rPr lang="en-US" dirty="0">
                <a:solidFill>
                  <a:prstClr val="black"/>
                </a:solidFill>
                <a:latin typeface="Calibri" panose="020F0502020204030204"/>
              </a:rPr>
              <a:t> budget hearing to access some of $371,836 carryover from 2023. </a:t>
            </a:r>
          </a:p>
          <a:p>
            <a:r>
              <a:rPr lang="en-US" dirty="0">
                <a:solidFill>
                  <a:prstClr val="black"/>
                </a:solidFill>
                <a:latin typeface="Calibri" panose="020F0502020204030204"/>
              </a:rPr>
              <a:t> </a:t>
            </a:r>
          </a:p>
        </p:txBody>
      </p:sp>
      <p:sp>
        <p:nvSpPr>
          <p:cNvPr id="7" name="TextBox 6">
            <a:extLst>
              <a:ext uri="{FF2B5EF4-FFF2-40B4-BE49-F238E27FC236}">
                <a16:creationId xmlns:a16="http://schemas.microsoft.com/office/drawing/2014/main" id="{B3FA591D-F3F6-4947-B1FD-ED13987AE72F}"/>
              </a:ext>
            </a:extLst>
          </p:cNvPr>
          <p:cNvSpPr txBox="1"/>
          <p:nvPr/>
        </p:nvSpPr>
        <p:spPr>
          <a:xfrm>
            <a:off x="8364984" y="2438401"/>
            <a:ext cx="1143000" cy="430887"/>
          </a:xfrm>
          <a:prstGeom prst="rect">
            <a:avLst/>
          </a:prstGeom>
          <a:solidFill>
            <a:srgbClr val="D4E9F8"/>
          </a:solidFill>
        </p:spPr>
        <p:txBody>
          <a:bodyPr wrap="square" rtlCol="0">
            <a:spAutoFit/>
          </a:bodyPr>
          <a:lstStyle/>
          <a:p>
            <a:pPr algn="ctr"/>
            <a:r>
              <a:rPr lang="en-US" sz="1400" b="1" dirty="0">
                <a:solidFill>
                  <a:prstClr val="black"/>
                </a:solidFill>
                <a:latin typeface="Calibri" panose="020F0502020204030204"/>
              </a:rPr>
              <a:t>USER FEE</a:t>
            </a:r>
          </a:p>
          <a:p>
            <a:pPr algn="ctr"/>
            <a:endParaRPr lang="en-US" sz="800" b="1" dirty="0">
              <a:solidFill>
                <a:prstClr val="black"/>
              </a:solidFill>
              <a:latin typeface="Calibri" panose="020F0502020204030204"/>
            </a:endParaRPr>
          </a:p>
        </p:txBody>
      </p:sp>
    </p:spTree>
    <p:extLst>
      <p:ext uri="{BB962C8B-B14F-4D97-AF65-F5344CB8AC3E}">
        <p14:creationId xmlns:p14="http://schemas.microsoft.com/office/powerpoint/2010/main" val="1617821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B699F49-1071-5606-3E3D-9C728522F831}"/>
              </a:ext>
            </a:extLst>
          </p:cNvPr>
          <p:cNvGraphicFramePr>
            <a:graphicFrameLocks noGrp="1"/>
          </p:cNvGraphicFramePr>
          <p:nvPr>
            <p:extLst>
              <p:ext uri="{D42A27DB-BD31-4B8C-83A1-F6EECF244321}">
                <p14:modId xmlns:p14="http://schemas.microsoft.com/office/powerpoint/2010/main" val="1988820128"/>
              </p:ext>
            </p:extLst>
          </p:nvPr>
        </p:nvGraphicFramePr>
        <p:xfrm>
          <a:off x="787651" y="932507"/>
          <a:ext cx="4652831" cy="5366410"/>
        </p:xfrm>
        <a:graphic>
          <a:graphicData uri="http://schemas.openxmlformats.org/drawingml/2006/table">
            <a:tbl>
              <a:tblPr firstRow="1" firstCol="1" bandRow="1"/>
              <a:tblGrid>
                <a:gridCol w="2915216">
                  <a:extLst>
                    <a:ext uri="{9D8B030D-6E8A-4147-A177-3AD203B41FA5}">
                      <a16:colId xmlns:a16="http://schemas.microsoft.com/office/drawing/2014/main" val="1992812405"/>
                    </a:ext>
                  </a:extLst>
                </a:gridCol>
                <a:gridCol w="1737615">
                  <a:extLst>
                    <a:ext uri="{9D8B030D-6E8A-4147-A177-3AD203B41FA5}">
                      <a16:colId xmlns:a16="http://schemas.microsoft.com/office/drawing/2014/main" val="2679483770"/>
                    </a:ext>
                  </a:extLst>
                </a:gridCol>
              </a:tblGrid>
              <a:tr h="208610">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a:noFill/>
                    </a:lnR>
                    <a:lnT>
                      <a:noFill/>
                    </a:lnT>
                    <a:lnB>
                      <a:noFill/>
                    </a:lnB>
                    <a:noFill/>
                  </a:tcPr>
                </a:tc>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2967381"/>
                  </a:ext>
                </a:extLst>
              </a:tr>
              <a:tr h="257890">
                <a:tc>
                  <a:txBody>
                    <a:bodyPr/>
                    <a:lstStyle/>
                    <a:p>
                      <a:pPr marL="0" marR="0" algn="ct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SW Kansas Groundwater Management</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Adopted</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792141935"/>
                  </a:ext>
                </a:extLst>
              </a:tr>
              <a:tr h="257890">
                <a:tc>
                  <a:txBody>
                    <a:bodyPr/>
                    <a:lstStyle/>
                    <a:p>
                      <a:pPr marL="0" marR="0" algn="ct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District No. 3</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Budget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29437980"/>
                  </a:ext>
                </a:extLst>
              </a:tr>
              <a:tr h="257890">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2024</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3909776"/>
                  </a:ext>
                </a:extLst>
              </a:tr>
              <a:tr h="257890">
                <a:tc>
                  <a:txBody>
                    <a:bodyPr/>
                    <a:lstStyle/>
                    <a:p>
                      <a:pPr marL="0" marR="0">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Receipts:</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85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*Assessment Total</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$833,332</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72465"/>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Interest</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$3,000</a:t>
                      </a:r>
                      <a:endParaRPr lang="en-US" sz="1000" dirty="0">
                        <a:solidFill>
                          <a:srgbClr val="000000"/>
                        </a:solidFill>
                        <a:effectLst/>
                        <a:highlight>
                          <a:srgbClr val="FFFF00"/>
                        </a:highligh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530423"/>
                  </a:ext>
                </a:extLst>
              </a:tr>
              <a:tr h="257890">
                <a:tc>
                  <a:txBody>
                    <a:bodyPr/>
                    <a:lstStyle/>
                    <a:p>
                      <a:pPr marL="0" marR="0">
                        <a:lnSpc>
                          <a:spcPct val="150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MOU Contract Income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565730"/>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Transfers from other funds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42669"/>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Misc. Income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0578673"/>
                  </a:ext>
                </a:extLst>
              </a:tr>
              <a:tr h="257890">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Receipts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$849,332</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7322372"/>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942463"/>
                  </a:ext>
                </a:extLst>
              </a:tr>
              <a:tr h="257890">
                <a:tc>
                  <a:txBody>
                    <a:bodyPr/>
                    <a:lstStyle/>
                    <a:p>
                      <a:pPr marL="0" marR="0">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Expenditures: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31679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Conservation Programs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30833"/>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Salaries and Benefits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3814319"/>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Office Expense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21598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Education and Advocacy</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02987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Contractual Services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135996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Capital Outley</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17875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Contingencies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$69,327</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129876"/>
                  </a:ext>
                </a:extLst>
              </a:tr>
              <a:tr h="257890">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Expenditures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$1,219,327</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7089567"/>
                  </a:ext>
                </a:extLst>
              </a:tr>
            </a:tbl>
          </a:graphicData>
        </a:graphic>
      </p:graphicFrame>
      <p:sp>
        <p:nvSpPr>
          <p:cNvPr id="6" name="Rectangle 2">
            <a:extLst>
              <a:ext uri="{FF2B5EF4-FFF2-40B4-BE49-F238E27FC236}">
                <a16:creationId xmlns:a16="http://schemas.microsoft.com/office/drawing/2014/main" id="{2FCCB6E0-8505-DF71-F802-742302FAD4C0}"/>
              </a:ext>
            </a:extLst>
          </p:cNvPr>
          <p:cNvSpPr>
            <a:spLocks noChangeArrowheads="1"/>
          </p:cNvSpPr>
          <p:nvPr/>
        </p:nvSpPr>
        <p:spPr bwMode="auto">
          <a:xfrm>
            <a:off x="3404104" y="110784"/>
            <a:ext cx="4209860" cy="90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4704"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00"/>
                </a:solidFill>
                <a:effectLst/>
                <a:latin typeface="Arial" panose="020B0604020202020204" pitchFamily="34" charset="0"/>
                <a:ea typeface="MS Gothic" panose="020B0609070205080204" pitchFamily="49" charset="-128"/>
                <a:cs typeface="Times New Roman" panose="02020603050405020304" pitchFamily="18" charset="0"/>
              </a:rPr>
              <a:t>Cash based G</a:t>
            </a:r>
            <a:r>
              <a:rPr kumimoji="0" lang="en-US" altLang="ja-JP" sz="1600" b="1" i="0" u="none" strike="noStrike" cap="none" normalizeH="0" baseline="0" dirty="0" bmk="">
                <a:ln>
                  <a:noFill/>
                </a:ln>
                <a:solidFill>
                  <a:srgbClr val="000000"/>
                </a:solidFill>
                <a:effectLst/>
                <a:latin typeface="Arial" panose="020B0604020202020204" pitchFamily="34" charset="0"/>
                <a:ea typeface="MS Gothic" panose="020B0609070205080204" pitchFamily="49" charset="-128"/>
                <a:cs typeface="Times New Roman" panose="02020603050405020304" pitchFamily="18" charset="0"/>
              </a:rPr>
              <a:t>eneral Fund Budget for 2024</a:t>
            </a:r>
            <a:r>
              <a:rPr kumimoji="0" lang="en-US" altLang="ja-JP" sz="1600" b="1" i="0" u="none" strike="noStrike" cap="none" normalizeH="0" baseline="0" dirty="0">
                <a:ln>
                  <a:noFill/>
                </a:ln>
                <a:solidFill>
                  <a:srgbClr val="000000"/>
                </a:solidFill>
                <a:effectLst/>
                <a:latin typeface="Arial" panose="020B0604020202020204" pitchFamily="34" charset="0"/>
                <a:ea typeface="MS Gothic" panose="020B0609070205080204" pitchFamily="49" charset="-128"/>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BFCEF8F-AB81-CE7F-CCCC-D2286C1A2A12}"/>
              </a:ext>
            </a:extLst>
          </p:cNvPr>
          <p:cNvSpPr txBox="1"/>
          <p:nvPr/>
        </p:nvSpPr>
        <p:spPr>
          <a:xfrm>
            <a:off x="5824930" y="799556"/>
            <a:ext cx="6097508" cy="5632311"/>
          </a:xfrm>
          <a:prstGeom prst="rect">
            <a:avLst/>
          </a:prstGeom>
          <a:noFill/>
        </p:spPr>
        <p:txBody>
          <a:bodyPr wrap="square">
            <a:spAutoFit/>
          </a:bodyPr>
          <a:lstStyle/>
          <a:p>
            <a:r>
              <a:rPr lang="en-US" dirty="0"/>
              <a:t>Other Board funds :</a:t>
            </a:r>
          </a:p>
          <a:p>
            <a:endParaRPr lang="en-US" dirty="0"/>
          </a:p>
          <a:p>
            <a:r>
              <a:rPr lang="en-US" dirty="0"/>
              <a:t>WWCP Fund. The WWCP Fund ended FY 2023 with $364,770.73 in cash and investments. The annual report for this fund is attached to this 2023 GMD3 Legislative Annual Report as Attachment A.</a:t>
            </a:r>
          </a:p>
          <a:p>
            <a:endParaRPr lang="en-US" dirty="0"/>
          </a:p>
          <a:p>
            <a:r>
              <a:rPr lang="en-US" dirty="0"/>
              <a:t>Water Rights Retirement Fund. up to the amount of $25,000,000 as a separate fund from the District General fund for the retirement of water rights within the District.  That fund is </a:t>
            </a:r>
            <a:r>
              <a:rPr lang="en-US" dirty="0">
                <a:solidFill>
                  <a:srgbClr val="FF0000"/>
                </a:solidFill>
              </a:rPr>
              <a:t>unfunded</a:t>
            </a:r>
            <a:r>
              <a:rPr lang="en-US" dirty="0"/>
              <a:t>.</a:t>
            </a:r>
          </a:p>
          <a:p>
            <a:endParaRPr lang="en-US" dirty="0"/>
          </a:p>
          <a:p>
            <a:r>
              <a:rPr lang="en-US" dirty="0"/>
              <a:t>Kansas Aqueduct Project Fund - $25,000,000.  That fund is </a:t>
            </a:r>
            <a:r>
              <a:rPr lang="en-US" dirty="0">
                <a:solidFill>
                  <a:srgbClr val="FF0000"/>
                </a:solidFill>
              </a:rPr>
              <a:t>unfunded</a:t>
            </a:r>
            <a:r>
              <a:rPr lang="en-US" dirty="0"/>
              <a:t>.</a:t>
            </a:r>
          </a:p>
          <a:p>
            <a:endParaRPr lang="en-US" dirty="0"/>
          </a:p>
          <a:p>
            <a:r>
              <a:rPr lang="en-US" b="1" dirty="0"/>
              <a:t>Federal Proceeds Fund</a:t>
            </a:r>
            <a:r>
              <a:rPr lang="en-US" dirty="0"/>
              <a:t>. This Fund of up to $25,000,000 is a separate fund from the District General fund and administered by the District. The Federal Proceeds fund will be changed in name to Grant Proceeds Fund to be used to administer state and federal grants. </a:t>
            </a:r>
          </a:p>
        </p:txBody>
      </p:sp>
    </p:spTree>
    <p:extLst>
      <p:ext uri="{BB962C8B-B14F-4D97-AF65-F5344CB8AC3E}">
        <p14:creationId xmlns:p14="http://schemas.microsoft.com/office/powerpoint/2010/main" val="32508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8597-4C96-9705-114A-42486F3D8011}"/>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BCA58C1-F6E8-75A9-EE09-A56378764CE2}"/>
              </a:ext>
            </a:extLst>
          </p:cNvPr>
          <p:cNvGraphicFramePr>
            <a:graphicFrameLocks noGrp="1"/>
          </p:cNvGraphicFramePr>
          <p:nvPr>
            <p:extLst>
              <p:ext uri="{D42A27DB-BD31-4B8C-83A1-F6EECF244321}">
                <p14:modId xmlns:p14="http://schemas.microsoft.com/office/powerpoint/2010/main" val="523317767"/>
              </p:ext>
            </p:extLst>
          </p:nvPr>
        </p:nvGraphicFramePr>
        <p:xfrm>
          <a:off x="787651" y="932507"/>
          <a:ext cx="3659717" cy="5366410"/>
        </p:xfrm>
        <a:graphic>
          <a:graphicData uri="http://schemas.openxmlformats.org/drawingml/2006/table">
            <a:tbl>
              <a:tblPr firstRow="1" firstCol="1" bandRow="1"/>
              <a:tblGrid>
                <a:gridCol w="2188962">
                  <a:extLst>
                    <a:ext uri="{9D8B030D-6E8A-4147-A177-3AD203B41FA5}">
                      <a16:colId xmlns:a16="http://schemas.microsoft.com/office/drawing/2014/main" val="1992812405"/>
                    </a:ext>
                  </a:extLst>
                </a:gridCol>
                <a:gridCol w="1470755">
                  <a:extLst>
                    <a:ext uri="{9D8B030D-6E8A-4147-A177-3AD203B41FA5}">
                      <a16:colId xmlns:a16="http://schemas.microsoft.com/office/drawing/2014/main" val="2679483770"/>
                    </a:ext>
                  </a:extLst>
                </a:gridCol>
              </a:tblGrid>
              <a:tr h="208610">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a:noFill/>
                    </a:lnR>
                    <a:lnT>
                      <a:noFill/>
                    </a:lnT>
                    <a:lnB>
                      <a:noFill/>
                    </a:lnB>
                    <a:noFill/>
                  </a:tcPr>
                </a:tc>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2967381"/>
                  </a:ext>
                </a:extLst>
              </a:tr>
              <a:tr h="257890">
                <a:tc>
                  <a:txBody>
                    <a:bodyPr/>
                    <a:lstStyle/>
                    <a:p>
                      <a:pPr marL="0" marR="0" algn="ct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SW Kansas Groundwater Management</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Adopted</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792141935"/>
                  </a:ext>
                </a:extLst>
              </a:tr>
              <a:tr h="257890">
                <a:tc>
                  <a:txBody>
                    <a:bodyPr/>
                    <a:lstStyle/>
                    <a:p>
                      <a:pPr marL="0" marR="0" algn="ct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District No. 3</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Budget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29437980"/>
                  </a:ext>
                </a:extLst>
              </a:tr>
              <a:tr h="257890">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2024</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3909776"/>
                  </a:ext>
                </a:extLst>
              </a:tr>
              <a:tr h="257890">
                <a:tc>
                  <a:txBody>
                    <a:bodyPr/>
                    <a:lstStyle/>
                    <a:p>
                      <a:pPr marL="0" marR="0">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Receipts:</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85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*Assessment Total</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$833,332</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72465"/>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Interest</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$3,000</a:t>
                      </a:r>
                      <a:endParaRPr lang="en-US" sz="1000" dirty="0">
                        <a:solidFill>
                          <a:srgbClr val="000000"/>
                        </a:solidFill>
                        <a:effectLst/>
                        <a:highlight>
                          <a:srgbClr val="FFFF00"/>
                        </a:highligh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530423"/>
                  </a:ext>
                </a:extLst>
              </a:tr>
              <a:tr h="257890">
                <a:tc>
                  <a:txBody>
                    <a:bodyPr/>
                    <a:lstStyle/>
                    <a:p>
                      <a:pPr marL="0" marR="0">
                        <a:lnSpc>
                          <a:spcPct val="150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MOU Contract Income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565730"/>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Transfers from other funds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42669"/>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Misc. Income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0578673"/>
                  </a:ext>
                </a:extLst>
              </a:tr>
              <a:tr h="257890">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Receipts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$849,332</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7322372"/>
                  </a:ext>
                </a:extLst>
              </a:tr>
              <a:tr h="257890">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Resources available</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$1,221,168</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942463"/>
                  </a:ext>
                </a:extLst>
              </a:tr>
              <a:tr h="257890">
                <a:tc>
                  <a:txBody>
                    <a:bodyPr/>
                    <a:lstStyle/>
                    <a:p>
                      <a:pPr marL="0" marR="0">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Expenditures: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31679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Conservation Programs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30833"/>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Salaries and Benefits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$645,000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3814319"/>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Office Expense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$115,500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21598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Education and Advocacy</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02987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Contractual Services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135996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Capital Outley</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17875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Contingencies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$69,327</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129876"/>
                  </a:ext>
                </a:extLst>
              </a:tr>
              <a:tr h="257890">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Expenditures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$1,219,827</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7089567"/>
                  </a:ext>
                </a:extLst>
              </a:tr>
            </a:tbl>
          </a:graphicData>
        </a:graphic>
      </p:graphicFrame>
      <p:sp>
        <p:nvSpPr>
          <p:cNvPr id="6" name="Rectangle 2">
            <a:extLst>
              <a:ext uri="{FF2B5EF4-FFF2-40B4-BE49-F238E27FC236}">
                <a16:creationId xmlns:a16="http://schemas.microsoft.com/office/drawing/2014/main" id="{7963E684-9FF8-5324-14C1-6F2710E5ED4B}"/>
              </a:ext>
            </a:extLst>
          </p:cNvPr>
          <p:cNvSpPr>
            <a:spLocks noChangeArrowheads="1"/>
          </p:cNvSpPr>
          <p:nvPr/>
        </p:nvSpPr>
        <p:spPr bwMode="auto">
          <a:xfrm>
            <a:off x="3404104" y="110784"/>
            <a:ext cx="4209860" cy="90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4704"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00"/>
                </a:solidFill>
                <a:effectLst/>
                <a:latin typeface="Arial" panose="020B0604020202020204" pitchFamily="34" charset="0"/>
                <a:ea typeface="MS Gothic" panose="020B0609070205080204" pitchFamily="49" charset="-128"/>
                <a:cs typeface="Times New Roman" panose="02020603050405020304" pitchFamily="18" charset="0"/>
              </a:rPr>
              <a:t>Cash based General Fund Budget for 2024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4CFA98D4-0852-369F-A0ED-B99DF1744A1D}"/>
              </a:ext>
            </a:extLst>
          </p:cNvPr>
          <p:cNvSpPr txBox="1"/>
          <p:nvPr/>
        </p:nvSpPr>
        <p:spPr>
          <a:xfrm>
            <a:off x="5024673" y="932507"/>
            <a:ext cx="6752909" cy="5355312"/>
          </a:xfrm>
          <a:prstGeom prst="rect">
            <a:avLst/>
          </a:prstGeom>
          <a:noFill/>
        </p:spPr>
        <p:txBody>
          <a:bodyPr wrap="square">
            <a:spAutoFit/>
          </a:bodyPr>
          <a:lstStyle/>
          <a:p>
            <a:r>
              <a:rPr lang="en-US" b="1" dirty="0"/>
              <a:t>Proposed revision to the2024 budget</a:t>
            </a:r>
          </a:p>
          <a:p>
            <a:endParaRPr lang="en-US" dirty="0"/>
          </a:p>
          <a:p>
            <a:r>
              <a:rPr lang="en-US" dirty="0"/>
              <a:t>The GMD3 Board recognizes there is $371,836 of unencumbered cash carryover revenue from FY 2023 assessments and grant reimbursed staff time that is unavailable as it was not budgeted in 2024. To become available this year, the Board is proposing a revised 2024 budget and a hearing on the revised budget, likely to be held in July at a similar time and place as the hearing on the 2025 proposed budget. </a:t>
            </a:r>
          </a:p>
          <a:p>
            <a:endParaRPr lang="en-US" dirty="0"/>
          </a:p>
          <a:p>
            <a:r>
              <a:rPr lang="en-US" dirty="0"/>
              <a:t>The Board proposes to use a portion of the carryover to fund certain staff salary adjustments and a new temporary Irrigation Conservationist position consistent with inflation and market levels. Additional finds may be needed to cover SmartPLAN expenses if grants are not awarded.</a:t>
            </a:r>
          </a:p>
          <a:p>
            <a:endParaRPr lang="en-US" dirty="0"/>
          </a:p>
          <a:p>
            <a:r>
              <a:rPr lang="en-US" dirty="0"/>
              <a:t>The new temporary Irrigation Conservationist position is to allow immediate hire and training ahead of an NRCS RCPP Kansas grant agreement with KDAs Division of Conservation that plans to place two such positions in each GMD office wholly funded by the federal grant.</a:t>
            </a:r>
          </a:p>
        </p:txBody>
      </p:sp>
    </p:spTree>
    <p:extLst>
      <p:ext uri="{BB962C8B-B14F-4D97-AF65-F5344CB8AC3E}">
        <p14:creationId xmlns:p14="http://schemas.microsoft.com/office/powerpoint/2010/main" val="3193176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3F4AA4D9-0985-FB67-A3D8-797CCE78271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1FD5B1D-5DDA-9229-B18E-49D5134836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FA863EB6-D421-9FBF-A403-79AF7DD070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7DB893B-44FF-FEED-0622-44B0AD41B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D01C586F-21E0-30FC-C6C9-023448349B8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Subtitle 2">
            <a:extLst>
              <a:ext uri="{FF2B5EF4-FFF2-40B4-BE49-F238E27FC236}">
                <a16:creationId xmlns:a16="http://schemas.microsoft.com/office/drawing/2014/main" id="{B54E2A5D-A568-A534-64B8-6E0F54F4D16F}"/>
              </a:ext>
            </a:extLst>
          </p:cNvPr>
          <p:cNvSpPr>
            <a:spLocks noGrp="1"/>
          </p:cNvSpPr>
          <p:nvPr>
            <p:ph type="subTitle" idx="1"/>
          </p:nvPr>
        </p:nvSpPr>
        <p:spPr>
          <a:xfrm>
            <a:off x="1524000" y="4495800"/>
            <a:ext cx="9144000" cy="762000"/>
          </a:xfrm>
        </p:spPr>
        <p:txBody>
          <a:bodyPr>
            <a:normAutofit/>
          </a:bodyPr>
          <a:lstStyle/>
          <a:p>
            <a:endParaRPr lang="en-US" sz="1800"/>
          </a:p>
          <a:p>
            <a:endParaRPr lang="en-US" sz="1800"/>
          </a:p>
        </p:txBody>
      </p:sp>
      <p:sp>
        <p:nvSpPr>
          <p:cNvPr id="13" name="Rectangle 12">
            <a:extLst>
              <a:ext uri="{FF2B5EF4-FFF2-40B4-BE49-F238E27FC236}">
                <a16:creationId xmlns:a16="http://schemas.microsoft.com/office/drawing/2014/main" id="{2236698C-BEF8-04D4-D513-9988576A1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CE6183-F5F6-B1C2-B6B2-49B2AC697C99}"/>
              </a:ext>
            </a:extLst>
          </p:cNvPr>
          <p:cNvSpPr>
            <a:spLocks noGrp="1"/>
          </p:cNvSpPr>
          <p:nvPr>
            <p:ph type="ctrTitle"/>
          </p:nvPr>
        </p:nvSpPr>
        <p:spPr>
          <a:xfrm>
            <a:off x="1524000" y="2776538"/>
            <a:ext cx="9144000" cy="1381188"/>
          </a:xfrm>
          <a:scene3d>
            <a:camera prst="orthographicFront"/>
            <a:lightRig rig="threePt" dir="t"/>
          </a:scene3d>
        </p:spPr>
        <p:txBody>
          <a:bodyPr anchor="ctr">
            <a:normAutofit fontScale="90000"/>
          </a:bodyPr>
          <a:lstStyle/>
          <a:p>
            <a:r>
              <a:rPr lang="en-US" sz="4000" b="1" dirty="0">
                <a:ln w="22225">
                  <a:solidFill>
                    <a:schemeClr val="accent2"/>
                  </a:solidFill>
                  <a:prstDash val="solid"/>
                </a:ln>
                <a:solidFill>
                  <a:schemeClr val="bg2"/>
                </a:solidFill>
              </a:rPr>
              <a:t>2025 Draft Proposed Budget and Assessments</a:t>
            </a:r>
            <a:br>
              <a:rPr lang="en-US" sz="4000" b="1" dirty="0">
                <a:ln w="22225">
                  <a:solidFill>
                    <a:schemeClr val="accent2"/>
                  </a:solidFill>
                  <a:prstDash val="solid"/>
                </a:ln>
                <a:solidFill>
                  <a:schemeClr val="bg2"/>
                </a:solidFill>
              </a:rPr>
            </a:br>
            <a:endParaRPr lang="en-US" sz="4000" b="1" dirty="0">
              <a:ln w="22225">
                <a:solidFill>
                  <a:schemeClr val="accent2"/>
                </a:solidFill>
                <a:prstDash val="solid"/>
              </a:ln>
              <a:solidFill>
                <a:schemeClr val="bg2"/>
              </a:solidFill>
            </a:endParaRPr>
          </a:p>
        </p:txBody>
      </p:sp>
    </p:spTree>
    <p:extLst>
      <p:ext uri="{BB962C8B-B14F-4D97-AF65-F5344CB8AC3E}">
        <p14:creationId xmlns:p14="http://schemas.microsoft.com/office/powerpoint/2010/main" val="54933863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D203-A813-1359-537F-7CC6C4743647}"/>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22539C6-BE15-59A7-E95D-CB7DA2108794}"/>
              </a:ext>
            </a:extLst>
          </p:cNvPr>
          <p:cNvGraphicFramePr>
            <a:graphicFrameLocks noGrp="1"/>
          </p:cNvGraphicFramePr>
          <p:nvPr/>
        </p:nvGraphicFramePr>
        <p:xfrm>
          <a:off x="2030028" y="621268"/>
          <a:ext cx="7711386" cy="5082696"/>
        </p:xfrm>
        <a:graphic>
          <a:graphicData uri="http://schemas.openxmlformats.org/drawingml/2006/table">
            <a:tbl>
              <a:tblPr firstRow="1" firstCol="1" bandRow="1"/>
              <a:tblGrid>
                <a:gridCol w="2051547">
                  <a:extLst>
                    <a:ext uri="{9D8B030D-6E8A-4147-A177-3AD203B41FA5}">
                      <a16:colId xmlns:a16="http://schemas.microsoft.com/office/drawing/2014/main" val="4124440093"/>
                    </a:ext>
                  </a:extLst>
                </a:gridCol>
                <a:gridCol w="1416112">
                  <a:extLst>
                    <a:ext uri="{9D8B030D-6E8A-4147-A177-3AD203B41FA5}">
                      <a16:colId xmlns:a16="http://schemas.microsoft.com/office/drawing/2014/main" val="2914783293"/>
                    </a:ext>
                  </a:extLst>
                </a:gridCol>
                <a:gridCol w="1213485">
                  <a:extLst>
                    <a:ext uri="{9D8B030D-6E8A-4147-A177-3AD203B41FA5}">
                      <a16:colId xmlns:a16="http://schemas.microsoft.com/office/drawing/2014/main" val="1876256384"/>
                    </a:ext>
                  </a:extLst>
                </a:gridCol>
                <a:gridCol w="1512460">
                  <a:extLst>
                    <a:ext uri="{9D8B030D-6E8A-4147-A177-3AD203B41FA5}">
                      <a16:colId xmlns:a16="http://schemas.microsoft.com/office/drawing/2014/main" val="519412056"/>
                    </a:ext>
                  </a:extLst>
                </a:gridCol>
                <a:gridCol w="1517782">
                  <a:extLst>
                    <a:ext uri="{9D8B030D-6E8A-4147-A177-3AD203B41FA5}">
                      <a16:colId xmlns:a16="http://schemas.microsoft.com/office/drawing/2014/main" val="1081809005"/>
                    </a:ext>
                  </a:extLst>
                </a:gridCol>
              </a:tblGrid>
              <a:tr h="1060161">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w="1905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112428"/>
                  </a:ext>
                </a:extLst>
              </a:tr>
              <a:tr h="248475">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a:effectLst/>
                        <a:latin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000" dirty="0">
                        <a:effectLst/>
                        <a:latin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a:effectLst/>
                        <a:latin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496021"/>
                  </a:ext>
                </a:extLst>
              </a:tr>
              <a:tr h="303694">
                <a:tc>
                  <a:txBody>
                    <a:bodyPr/>
                    <a:lstStyle/>
                    <a:p>
                      <a:pPr marL="0" marR="0" algn="ctr">
                        <a:spcBef>
                          <a:spcPts val="0"/>
                        </a:spcBef>
                        <a:spcAft>
                          <a:spcPts val="0"/>
                        </a:spcAft>
                      </a:pPr>
                      <a:r>
                        <a:rPr lang="en-US" sz="1800" b="1" dirty="0">
                          <a:effectLst/>
                          <a:latin typeface="MS Sans Serif"/>
                          <a:ea typeface="Calibri" panose="020F0502020204030204" pitchFamily="34" charset="0"/>
                        </a:rPr>
                        <a:t>GMD NAME</a:t>
                      </a:r>
                      <a:endParaRPr lang="en-US" sz="18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800" dirty="0">
                          <a:effectLst/>
                          <a:latin typeface="MS Sans Serif"/>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latin typeface="MS Sans Serif"/>
                          <a:ea typeface="Calibri" panose="020F0502020204030204" pitchFamily="34" charset="0"/>
                        </a:rPr>
                        <a:t>LAND</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800" b="1" dirty="0">
                          <a:effectLst/>
                          <a:latin typeface="MS Sans Serif"/>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latin typeface="MS Sans Serif"/>
                          <a:ea typeface="Calibri" panose="020F0502020204030204" pitchFamily="34" charset="0"/>
                        </a:rPr>
                        <a:t>WATER</a:t>
                      </a:r>
                      <a:endParaRPr lang="en-US" sz="18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20654869"/>
                  </a:ext>
                </a:extLst>
              </a:tr>
              <a:tr h="530081">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10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MS Sans Serif"/>
                          <a:ea typeface="Calibri" panose="020F0502020204030204" pitchFamily="34" charset="0"/>
                        </a:rPr>
                        <a:t>ASSESSMENT</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1000" b="1"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MS Sans Serif"/>
                          <a:ea typeface="Calibri" panose="020F0502020204030204" pitchFamily="34" charset="0"/>
                        </a:rPr>
                        <a:t>ASSESSMENT</a:t>
                      </a: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52919315"/>
                  </a:ext>
                </a:extLst>
              </a:tr>
              <a:tr h="317495">
                <a:tc>
                  <a:txBody>
                    <a:bodyPr/>
                    <a:lstStyle/>
                    <a:p>
                      <a:pPr marL="0" marR="0" algn="ctr">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5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MS Sans Serif"/>
                          <a:ea typeface="Calibri" panose="020F0502020204030204" pitchFamily="34" charset="0"/>
                        </a:rPr>
                        <a:t>CHARGE</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200" b="1">
                          <a:effectLst/>
                          <a:latin typeface="MS Sans Serif"/>
                          <a:ea typeface="Calibri" panose="020F0502020204030204" pitchFamily="34" charset="0"/>
                        </a:rPr>
                        <a:t>CHARGE</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319375"/>
                  </a:ext>
                </a:extLst>
              </a:tr>
              <a:tr h="262279">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85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0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0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46728547"/>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Western KS GMD1</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dirty="0">
                          <a:effectLst/>
                          <a:latin typeface="MS Sans Serif"/>
                          <a:ea typeface="Calibri" panose="020F0502020204030204" pitchFamily="34" charset="0"/>
                        </a:rPr>
                        <a:t>$0.50</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009653"/>
                  </a:ext>
                </a:extLst>
              </a:tr>
              <a:tr h="262279">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63078754"/>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Equus Beds GMD2</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$1.50</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430835"/>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15850893"/>
                  </a:ext>
                </a:extLst>
              </a:tr>
              <a:tr h="262279">
                <a:tc>
                  <a:txBody>
                    <a:bodyPr/>
                    <a:lstStyle/>
                    <a:p>
                      <a:pPr marL="0" marR="0">
                        <a:spcBef>
                          <a:spcPts val="0"/>
                        </a:spcBef>
                        <a:spcAft>
                          <a:spcPts val="0"/>
                        </a:spcAft>
                      </a:pPr>
                      <a:r>
                        <a:rPr lang="en-US" sz="1400" b="1" dirty="0">
                          <a:solidFill>
                            <a:srgbClr val="000000"/>
                          </a:solidFill>
                          <a:effectLst/>
                          <a:latin typeface="MS Sans Serif"/>
                          <a:ea typeface="Calibri" panose="020F0502020204030204" pitchFamily="34" charset="0"/>
                        </a:rPr>
                        <a:t>Southwest KS GMD3</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solidFill>
                            <a:srgbClr val="000000"/>
                          </a:solidFill>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dirty="0">
                          <a:solidFill>
                            <a:srgbClr val="000000"/>
                          </a:solidFill>
                          <a:effectLst/>
                          <a:latin typeface="MS Sans Serif"/>
                          <a:ea typeface="Calibri" panose="020F0502020204030204" pitchFamily="34" charset="0"/>
                        </a:rPr>
                        <a:t>$0.22</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38929040"/>
                  </a:ext>
                </a:extLst>
              </a:tr>
              <a:tr h="262279">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45950289"/>
                  </a:ext>
                </a:extLst>
              </a:tr>
              <a:tr h="262279">
                <a:tc>
                  <a:txBody>
                    <a:bodyPr/>
                    <a:lstStyle/>
                    <a:p>
                      <a:pPr marL="0" marR="0">
                        <a:spcBef>
                          <a:spcPts val="0"/>
                        </a:spcBef>
                        <a:spcAft>
                          <a:spcPts val="0"/>
                        </a:spcAft>
                      </a:pPr>
                      <a:r>
                        <a:rPr lang="en-US" sz="1400" b="1">
                          <a:effectLst/>
                          <a:latin typeface="MS Sans Serif"/>
                          <a:ea typeface="Calibri" panose="020F0502020204030204" pitchFamily="34" charset="0"/>
                        </a:rPr>
                        <a:t>Northwest KS GMD4</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$0.05</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$0.349</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70694"/>
                  </a:ext>
                </a:extLst>
              </a:tr>
              <a:tr h="262279">
                <a:tc>
                  <a:txBody>
                    <a:bodyPr/>
                    <a:lstStyle/>
                    <a:p>
                      <a:pPr marL="0" marR="0">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400" b="1">
                          <a:effectLst/>
                          <a:latin typeface="MS Sans Serif"/>
                          <a:ea typeface="Calibri" panose="020F0502020204030204" pitchFamily="34" charset="0"/>
                        </a:rPr>
                        <a:t> </a:t>
                      </a:r>
                      <a:endParaRPr lang="en-US" sz="140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13767523"/>
                  </a:ext>
                </a:extLst>
              </a:tr>
              <a:tr h="262279">
                <a:tc>
                  <a:txBody>
                    <a:bodyPr/>
                    <a:lstStyle/>
                    <a:p>
                      <a:pPr marL="0" marR="0">
                        <a:spcBef>
                          <a:spcPts val="0"/>
                        </a:spcBef>
                        <a:spcAft>
                          <a:spcPts val="0"/>
                        </a:spcAft>
                      </a:pPr>
                      <a:r>
                        <a:rPr lang="en-US" sz="1400" b="1" dirty="0">
                          <a:effectLst/>
                          <a:latin typeface="MS Sans Serif"/>
                          <a:ea typeface="Calibri" panose="020F0502020204030204" pitchFamily="34" charset="0"/>
                        </a:rPr>
                        <a:t>Big Bend GMD 5</a:t>
                      </a:r>
                      <a:endParaRPr lang="en-US" sz="14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b="1" dirty="0">
                          <a:effectLst/>
                          <a:latin typeface="MS Sans Serif"/>
                          <a:ea typeface="Calibri" panose="020F0502020204030204" pitchFamily="34" charset="0"/>
                        </a:rPr>
                        <a:t>$0.05</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b="1" dirty="0">
                          <a:effectLst/>
                          <a:latin typeface="MS Sans Serif"/>
                          <a:ea typeface="Calibri" panose="020F0502020204030204" pitchFamily="34" charset="0"/>
                        </a:rPr>
                        <a:t>$2.00</a:t>
                      </a:r>
                      <a:endParaRPr lang="en-US" sz="14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777450"/>
                  </a:ext>
                </a:extLst>
              </a:tr>
            </a:tbl>
          </a:graphicData>
        </a:graphic>
      </p:graphicFrame>
      <p:sp>
        <p:nvSpPr>
          <p:cNvPr id="2" name="Title 1">
            <a:extLst>
              <a:ext uri="{FF2B5EF4-FFF2-40B4-BE49-F238E27FC236}">
                <a16:creationId xmlns:a16="http://schemas.microsoft.com/office/drawing/2014/main" id="{E25140BC-A6C0-015F-2BE3-E96EB6CD201B}"/>
              </a:ext>
            </a:extLst>
          </p:cNvPr>
          <p:cNvSpPr>
            <a:spLocks noGrp="1"/>
          </p:cNvSpPr>
          <p:nvPr>
            <p:ph type="title"/>
          </p:nvPr>
        </p:nvSpPr>
        <p:spPr>
          <a:xfrm>
            <a:off x="2030028" y="368339"/>
            <a:ext cx="7711386" cy="1325563"/>
          </a:xfrm>
        </p:spPr>
        <p:txBody>
          <a:bodyPr/>
          <a:lstStyle/>
          <a:p>
            <a:pPr algn="ctr"/>
            <a:r>
              <a:rPr lang="en-US" b="1" dirty="0"/>
              <a:t>Assessments compared - Land and Water</a:t>
            </a:r>
          </a:p>
        </p:txBody>
      </p:sp>
      <p:pic>
        <p:nvPicPr>
          <p:cNvPr id="5" name="Picture 4">
            <a:extLst>
              <a:ext uri="{FF2B5EF4-FFF2-40B4-BE49-F238E27FC236}">
                <a16:creationId xmlns:a16="http://schemas.microsoft.com/office/drawing/2014/main" id="{F7EF5DBD-1142-CBDA-F452-0B099DD43230}"/>
              </a:ext>
            </a:extLst>
          </p:cNvPr>
          <p:cNvPicPr>
            <a:picLocks noChangeAspect="1"/>
          </p:cNvPicPr>
          <p:nvPr/>
        </p:nvPicPr>
        <p:blipFill>
          <a:blip r:embed="rId2"/>
          <a:stretch>
            <a:fillRect/>
          </a:stretch>
        </p:blipFill>
        <p:spPr>
          <a:xfrm>
            <a:off x="10764975" y="6155430"/>
            <a:ext cx="938865" cy="493819"/>
          </a:xfrm>
          <a:prstGeom prst="rect">
            <a:avLst/>
          </a:prstGeom>
        </p:spPr>
      </p:pic>
      <p:sp>
        <p:nvSpPr>
          <p:cNvPr id="6" name="TextBox 5">
            <a:extLst>
              <a:ext uri="{FF2B5EF4-FFF2-40B4-BE49-F238E27FC236}">
                <a16:creationId xmlns:a16="http://schemas.microsoft.com/office/drawing/2014/main" id="{05F28B58-7D04-A1D8-9B1E-3568C810AACA}"/>
              </a:ext>
            </a:extLst>
          </p:cNvPr>
          <p:cNvSpPr txBox="1"/>
          <p:nvPr/>
        </p:nvSpPr>
        <p:spPr>
          <a:xfrm>
            <a:off x="1981199" y="5867400"/>
            <a:ext cx="77113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GMD3 – Water User Fee proposed to be raised to $0.22 per acre-foot for 2025 unless additional grant funding and savings carryover from 2024 can be realized.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46AEDDF9-F2FC-D714-5EEB-8C3DF50A0D26}"/>
              </a:ext>
            </a:extLst>
          </p:cNvPr>
          <p:cNvSpPr txBox="1"/>
          <p:nvPr/>
        </p:nvSpPr>
        <p:spPr>
          <a:xfrm>
            <a:off x="8364984" y="2438401"/>
            <a:ext cx="1143000" cy="430887"/>
          </a:xfrm>
          <a:prstGeom prst="rect">
            <a:avLst/>
          </a:prstGeom>
          <a:solidFill>
            <a:srgbClr val="D4E9F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USER FEE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093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FA60-4610-43E3-A655-1AD90E41116D}"/>
              </a:ext>
            </a:extLst>
          </p:cNvPr>
          <p:cNvSpPr>
            <a:spLocks noGrp="1"/>
          </p:cNvSpPr>
          <p:nvPr>
            <p:ph type="title"/>
          </p:nvPr>
        </p:nvSpPr>
        <p:spPr/>
        <p:txBody>
          <a:bodyPr/>
          <a:lstStyle/>
          <a:p>
            <a:pPr algn="l"/>
            <a:r>
              <a:rPr lang="en-US" dirty="0"/>
              <a:t>GMD3 Staff</a:t>
            </a:r>
          </a:p>
        </p:txBody>
      </p:sp>
      <p:pic>
        <p:nvPicPr>
          <p:cNvPr id="5" name="Content Placeholder 4">
            <a:extLst>
              <a:ext uri="{FF2B5EF4-FFF2-40B4-BE49-F238E27FC236}">
                <a16:creationId xmlns:a16="http://schemas.microsoft.com/office/drawing/2014/main" id="{9884575E-CA29-4DF9-8BFF-89D438939A48}"/>
              </a:ext>
            </a:extLst>
          </p:cNvPr>
          <p:cNvPicPr>
            <a:picLocks noGrp="1" noChangeAspect="1"/>
          </p:cNvPicPr>
          <p:nvPr>
            <p:ph sz="half" idx="1"/>
          </p:nvPr>
        </p:nvPicPr>
        <p:blipFill>
          <a:blip r:embed="rId2"/>
          <a:stretch>
            <a:fillRect/>
          </a:stretch>
        </p:blipFill>
        <p:spPr>
          <a:xfrm>
            <a:off x="880773" y="1627476"/>
            <a:ext cx="2207863" cy="4525433"/>
          </a:xfrm>
          <a:prstGeom prst="rect">
            <a:avLst/>
          </a:prstGeom>
        </p:spPr>
      </p:pic>
      <p:sp>
        <p:nvSpPr>
          <p:cNvPr id="4" name="Content Placeholder 3">
            <a:extLst>
              <a:ext uri="{FF2B5EF4-FFF2-40B4-BE49-F238E27FC236}">
                <a16:creationId xmlns:a16="http://schemas.microsoft.com/office/drawing/2014/main" id="{86C22EE8-831B-4357-9453-32553EFCA52E}"/>
              </a:ext>
            </a:extLst>
          </p:cNvPr>
          <p:cNvSpPr>
            <a:spLocks noGrp="1"/>
          </p:cNvSpPr>
          <p:nvPr>
            <p:ph sz="half" idx="2"/>
          </p:nvPr>
        </p:nvSpPr>
        <p:spPr>
          <a:xfrm>
            <a:off x="3088635" y="1627475"/>
            <a:ext cx="5582056" cy="4525963"/>
          </a:xfrm>
        </p:spPr>
        <p:txBody>
          <a:bodyPr>
            <a:normAutofit fontScale="85000" lnSpcReduction="20000"/>
          </a:bodyPr>
          <a:lstStyle/>
          <a:p>
            <a:r>
              <a:rPr lang="en-US" dirty="0"/>
              <a:t>Patty Stapleton, 17 yrs.</a:t>
            </a:r>
          </a:p>
          <a:p>
            <a:r>
              <a:rPr lang="en-US" dirty="0"/>
              <a:t>Office &amp; Event manager</a:t>
            </a:r>
          </a:p>
          <a:p>
            <a:pPr lvl="1"/>
            <a:r>
              <a:rPr lang="en-US" dirty="0"/>
              <a:t>Office Operations</a:t>
            </a:r>
          </a:p>
          <a:p>
            <a:pPr lvl="1"/>
            <a:r>
              <a:rPr lang="en-US" dirty="0"/>
              <a:t>Board Clerk</a:t>
            </a:r>
          </a:p>
          <a:p>
            <a:pPr lvl="1"/>
            <a:r>
              <a:rPr lang="en-US" dirty="0"/>
              <a:t>Special funds and events</a:t>
            </a:r>
          </a:p>
          <a:p>
            <a:pPr lvl="1"/>
            <a:r>
              <a:rPr lang="en-US" dirty="0"/>
              <a:t>Watershed Group </a:t>
            </a:r>
          </a:p>
          <a:p>
            <a:pPr lvl="1"/>
            <a:r>
              <a:rPr lang="en-US" dirty="0"/>
              <a:t>Assessments</a:t>
            </a:r>
          </a:p>
          <a:p>
            <a:pPr lvl="1"/>
            <a:r>
              <a:rPr lang="en-US" dirty="0"/>
              <a:t>Banking and Insurance</a:t>
            </a:r>
          </a:p>
          <a:p>
            <a:pPr lvl="1"/>
            <a:r>
              <a:rPr lang="en-US" dirty="0"/>
              <a:t>Communications</a:t>
            </a:r>
          </a:p>
          <a:p>
            <a:pPr lvl="1"/>
            <a:r>
              <a:rPr lang="en-US" dirty="0"/>
              <a:t>Perfect Audit Co-Manager</a:t>
            </a:r>
          </a:p>
          <a:p>
            <a:pPr lvl="1"/>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03087275-A9B5-40D2-AB94-62DA68DD59F9}"/>
              </a:ext>
            </a:extLst>
          </p:cNvPr>
          <p:cNvPicPr>
            <a:picLocks noChangeAspect="1"/>
          </p:cNvPicPr>
          <p:nvPr/>
        </p:nvPicPr>
        <p:blipFill>
          <a:blip r:embed="rId3"/>
          <a:stretch>
            <a:fillRect/>
          </a:stretch>
        </p:blipFill>
        <p:spPr>
          <a:xfrm>
            <a:off x="8867949" y="1627475"/>
            <a:ext cx="2207863" cy="4567268"/>
          </a:xfrm>
          <a:prstGeom prst="rect">
            <a:avLst/>
          </a:prstGeom>
        </p:spPr>
      </p:pic>
      <p:pic>
        <p:nvPicPr>
          <p:cNvPr id="3" name="Picture 2">
            <a:extLst>
              <a:ext uri="{FF2B5EF4-FFF2-40B4-BE49-F238E27FC236}">
                <a16:creationId xmlns:a16="http://schemas.microsoft.com/office/drawing/2014/main" id="{D65110B5-BB5F-0484-5901-7225171EB52A}"/>
              </a:ext>
            </a:extLst>
          </p:cNvPr>
          <p:cNvPicPr>
            <a:picLocks noChangeAspect="1"/>
          </p:cNvPicPr>
          <p:nvPr/>
        </p:nvPicPr>
        <p:blipFill>
          <a:blip r:embed="rId4"/>
          <a:stretch>
            <a:fillRect/>
          </a:stretch>
        </p:blipFill>
        <p:spPr>
          <a:xfrm>
            <a:off x="10371740" y="5998227"/>
            <a:ext cx="1699288" cy="812703"/>
          </a:xfrm>
          <a:prstGeom prst="rect">
            <a:avLst/>
          </a:prstGeom>
        </p:spPr>
      </p:pic>
    </p:spTree>
    <p:extLst>
      <p:ext uri="{BB962C8B-B14F-4D97-AF65-F5344CB8AC3E}">
        <p14:creationId xmlns:p14="http://schemas.microsoft.com/office/powerpoint/2010/main" val="3997006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2B6E8-80DC-6FCA-BD1D-B6AFD1F81CA3}"/>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624226E-578A-03E1-264B-930DB9F4680B}"/>
              </a:ext>
            </a:extLst>
          </p:cNvPr>
          <p:cNvGraphicFramePr>
            <a:graphicFrameLocks noGrp="1"/>
          </p:cNvGraphicFramePr>
          <p:nvPr>
            <p:extLst>
              <p:ext uri="{D42A27DB-BD31-4B8C-83A1-F6EECF244321}">
                <p14:modId xmlns:p14="http://schemas.microsoft.com/office/powerpoint/2010/main" val="2372902686"/>
              </p:ext>
            </p:extLst>
          </p:nvPr>
        </p:nvGraphicFramePr>
        <p:xfrm>
          <a:off x="787651" y="932507"/>
          <a:ext cx="3929204" cy="5366410"/>
        </p:xfrm>
        <a:graphic>
          <a:graphicData uri="http://schemas.openxmlformats.org/drawingml/2006/table">
            <a:tbl>
              <a:tblPr firstRow="1" firstCol="1" bandRow="1"/>
              <a:tblGrid>
                <a:gridCol w="2188962">
                  <a:extLst>
                    <a:ext uri="{9D8B030D-6E8A-4147-A177-3AD203B41FA5}">
                      <a16:colId xmlns:a16="http://schemas.microsoft.com/office/drawing/2014/main" val="1992812405"/>
                    </a:ext>
                  </a:extLst>
                </a:gridCol>
                <a:gridCol w="1740242">
                  <a:extLst>
                    <a:ext uri="{9D8B030D-6E8A-4147-A177-3AD203B41FA5}">
                      <a16:colId xmlns:a16="http://schemas.microsoft.com/office/drawing/2014/main" val="2679483770"/>
                    </a:ext>
                  </a:extLst>
                </a:gridCol>
              </a:tblGrid>
              <a:tr h="208610">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a:noFill/>
                    </a:lnR>
                    <a:lnT>
                      <a:noFill/>
                    </a:lnT>
                    <a:lnB>
                      <a:noFill/>
                    </a:lnB>
                    <a:noFill/>
                  </a:tcPr>
                </a:tc>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2967381"/>
                  </a:ext>
                </a:extLst>
              </a:tr>
              <a:tr h="257890">
                <a:tc>
                  <a:txBody>
                    <a:bodyPr/>
                    <a:lstStyle/>
                    <a:p>
                      <a:pPr marL="0" marR="0" algn="ct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SW Kansas Groundwater Management</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DRAFT Proposed</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792141935"/>
                  </a:ext>
                </a:extLst>
              </a:tr>
              <a:tr h="257890">
                <a:tc>
                  <a:txBody>
                    <a:bodyPr/>
                    <a:lstStyle/>
                    <a:p>
                      <a:pPr marL="0" marR="0" algn="ct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District No. 3</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Budget </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29437980"/>
                  </a:ext>
                </a:extLst>
              </a:tr>
              <a:tr h="257890">
                <a:tc>
                  <a:txBody>
                    <a:bodyPr/>
                    <a:lstStyle/>
                    <a:p>
                      <a:pPr>
                        <a:lnSpc>
                          <a:spcPct val="140000"/>
                        </a:lnSpc>
                      </a:pPr>
                      <a:endParaRPr lang="en-US" sz="900">
                        <a:solidFill>
                          <a:srgbClr val="404040"/>
                        </a:solidFill>
                        <a:effectLst/>
                        <a:latin typeface="Microsoft Sans Serif" panose="020B0604020202020204" pitchFamily="34" charset="0"/>
                        <a:cs typeface="Times New Roman" panose="02020603050405020304" pitchFamily="18" charset="0"/>
                      </a:endParaRPr>
                    </a:p>
                  </a:txBody>
                  <a:tcPr marL="58637" marR="5863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2025</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3909776"/>
                  </a:ext>
                </a:extLst>
              </a:tr>
              <a:tr h="257890">
                <a:tc>
                  <a:txBody>
                    <a:bodyPr/>
                    <a:lstStyle/>
                    <a:p>
                      <a:pPr marL="0" marR="0">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Receipts:</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85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*Assessment Total</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$1,045,332</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72465"/>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Interest</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530423"/>
                  </a:ext>
                </a:extLst>
              </a:tr>
              <a:tr h="257890">
                <a:tc>
                  <a:txBody>
                    <a:bodyPr/>
                    <a:lstStyle/>
                    <a:p>
                      <a:pPr marL="0" marR="0">
                        <a:lnSpc>
                          <a:spcPct val="150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MOU Contract Income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$13,000</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565730"/>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Transfers from other funds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42669"/>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Misc. Income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0578673"/>
                  </a:ext>
                </a:extLst>
              </a:tr>
              <a:tr h="257890">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Receipts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$1,078,332</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7322372"/>
                  </a:ext>
                </a:extLst>
              </a:tr>
              <a:tr h="257890">
                <a:tc>
                  <a:txBody>
                    <a:bodyPr/>
                    <a:lstStyle/>
                    <a:p>
                      <a:pPr marL="0" marR="0">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Resources Available (add carryover)</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$1,250,332</a:t>
                      </a:r>
                      <a:endParaRPr lang="en-US" sz="10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0942463"/>
                  </a:ext>
                </a:extLst>
              </a:tr>
              <a:tr h="257890">
                <a:tc>
                  <a:txBody>
                    <a:bodyPr/>
                    <a:lstStyle/>
                    <a:p>
                      <a:pPr marL="0" marR="0">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Expenditures:</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31679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Conservation Programs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$145,000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30833"/>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Salaries and Benefits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$775,000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3814319"/>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Office Expense</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$106,000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21598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Education and Advocacy</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$138,000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0298746"/>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Contractual Services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135996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Capital Outley</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178751"/>
                  </a:ext>
                </a:extLst>
              </a:tr>
              <a:tr h="257890">
                <a:tc>
                  <a:txBody>
                    <a:bodyPr/>
                    <a:lstStyle/>
                    <a:p>
                      <a:pPr marL="0" marR="0">
                        <a:lnSpc>
                          <a:spcPct val="150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Contingencies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$23,332</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129876"/>
                  </a:ext>
                </a:extLst>
              </a:tr>
              <a:tr h="257890">
                <a:tc>
                  <a:txBody>
                    <a:bodyPr/>
                    <a:lstStyle/>
                    <a:p>
                      <a:pPr marL="0" marR="0" algn="r">
                        <a:lnSpc>
                          <a:spcPct val="150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Expenditures</a:t>
                      </a:r>
                      <a:endParaRPr lang="en-US" sz="100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50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$1,250,332</a:t>
                      </a:r>
                      <a:endParaRPr lang="en-US" sz="1000"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txBody>
                  <a:tcPr marL="58637" marR="586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7089567"/>
                  </a:ext>
                </a:extLst>
              </a:tr>
            </a:tbl>
          </a:graphicData>
        </a:graphic>
      </p:graphicFrame>
      <p:sp>
        <p:nvSpPr>
          <p:cNvPr id="6" name="Rectangle 2">
            <a:extLst>
              <a:ext uri="{FF2B5EF4-FFF2-40B4-BE49-F238E27FC236}">
                <a16:creationId xmlns:a16="http://schemas.microsoft.com/office/drawing/2014/main" id="{03A08499-B68C-D508-6610-5E6E7C38A2CC}"/>
              </a:ext>
            </a:extLst>
          </p:cNvPr>
          <p:cNvSpPr>
            <a:spLocks noChangeArrowheads="1"/>
          </p:cNvSpPr>
          <p:nvPr/>
        </p:nvSpPr>
        <p:spPr bwMode="auto">
          <a:xfrm>
            <a:off x="3085722" y="228479"/>
            <a:ext cx="6020555" cy="90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4704"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MS Gothic" panose="020B0609070205080204" pitchFamily="49" charset="-128"/>
                <a:cs typeface="Times New Roman" panose="02020603050405020304" pitchFamily="18" charset="0"/>
              </a:rPr>
              <a:t>DRAFT proposed Cash based General Fund Budget for 2025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8018E02C-9BE2-72B6-49F2-FBF28381408C}"/>
              </a:ext>
            </a:extLst>
          </p:cNvPr>
          <p:cNvSpPr txBox="1"/>
          <p:nvPr/>
        </p:nvSpPr>
        <p:spPr>
          <a:xfrm>
            <a:off x="4988459" y="874293"/>
            <a:ext cx="678007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Proposed 2025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GMD3 Board recognizes proposed draft budgets and assessments can be lowered after the July hearing. </a:t>
            </a:r>
            <a:r>
              <a:rPr lang="en-US" dirty="0">
                <a:solidFill>
                  <a:prstClr val="black"/>
                </a:solidFill>
                <a:latin typeface="Calibri" panose="020F0502020204030204"/>
              </a:rPr>
              <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portion of the $371,836 unencumbered cash carryover accessed in 2024 is subject to a July hearing.  Grant reimbursed staff time and expenses may add to 2024 year-end carryover into 2025. More will be known on awarded grant revenue by the </a:t>
            </a:r>
            <a:r>
              <a:rPr lang="en-US" dirty="0">
                <a:solidFill>
                  <a:prstClr val="black"/>
                </a:solidFill>
              </a:rPr>
              <a:t>July hearing on the 2025 budget expected to allow a lower water user fee than $0.22 per acre-foot.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July, more should be known about grants to cover costs, including the of two irrigation conservationist positions and allow the board proposed new GMD3 temporary Irrigation Conservationist position to move into one of those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Again, the new temporary Irrigation Conservationist position is to allow immediate hire and training, including federal TSP training on conservation practice most requested by GMD3 members ahead of an NRCS RCPP Kansas grant agreement with KDAs Division of Conservation.</a:t>
            </a:r>
          </a:p>
        </p:txBody>
      </p:sp>
    </p:spTree>
    <p:extLst>
      <p:ext uri="{BB962C8B-B14F-4D97-AF65-F5344CB8AC3E}">
        <p14:creationId xmlns:p14="http://schemas.microsoft.com/office/powerpoint/2010/main" val="8754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F3AB26-5C17-4B2F-B84C-AB8D7AE6D2ED}"/>
              </a:ext>
            </a:extLst>
          </p:cNvPr>
          <p:cNvPicPr>
            <a:picLocks noChangeAspect="1"/>
          </p:cNvPicPr>
          <p:nvPr/>
        </p:nvPicPr>
        <p:blipFill>
          <a:blip r:embed="rId3">
            <a:alphaModFix amt="26000"/>
          </a:blip>
          <a:stretch>
            <a:fillRect/>
          </a:stretch>
        </p:blipFill>
        <p:spPr>
          <a:xfrm>
            <a:off x="4874361" y="1313685"/>
            <a:ext cx="7266089" cy="5449567"/>
          </a:xfrm>
          <a:prstGeom prst="rect">
            <a:avLst/>
          </a:prstGeom>
        </p:spPr>
      </p:pic>
      <p:sp>
        <p:nvSpPr>
          <p:cNvPr id="2" name="Title 1">
            <a:extLst>
              <a:ext uri="{FF2B5EF4-FFF2-40B4-BE49-F238E27FC236}">
                <a16:creationId xmlns:a16="http://schemas.microsoft.com/office/drawing/2014/main" id="{9DE2184F-06F3-467A-95B2-EA382EC3CAE7}"/>
              </a:ext>
            </a:extLst>
          </p:cNvPr>
          <p:cNvSpPr>
            <a:spLocks noGrp="1"/>
          </p:cNvSpPr>
          <p:nvPr>
            <p:ph type="title"/>
          </p:nvPr>
        </p:nvSpPr>
        <p:spPr/>
        <p:txBody>
          <a:bodyPr/>
          <a:lstStyle/>
          <a:p>
            <a:pPr algn="l"/>
            <a:r>
              <a:rPr lang="en-US" dirty="0"/>
              <a:t>GMD3 Staff</a:t>
            </a:r>
          </a:p>
        </p:txBody>
      </p:sp>
      <p:sp>
        <p:nvSpPr>
          <p:cNvPr id="3" name="Content Placeholder 2">
            <a:extLst>
              <a:ext uri="{FF2B5EF4-FFF2-40B4-BE49-F238E27FC236}">
                <a16:creationId xmlns:a16="http://schemas.microsoft.com/office/drawing/2014/main" id="{E7BCAE86-E22F-4D4A-9F18-62C1EC2876B7}"/>
              </a:ext>
            </a:extLst>
          </p:cNvPr>
          <p:cNvSpPr>
            <a:spLocks noGrp="1"/>
          </p:cNvSpPr>
          <p:nvPr>
            <p:ph sz="half" idx="1"/>
          </p:nvPr>
        </p:nvSpPr>
        <p:spPr/>
        <p:txBody>
          <a:bodyPr>
            <a:normAutofit fontScale="92500" lnSpcReduction="20000"/>
          </a:bodyPr>
          <a:lstStyle/>
          <a:p>
            <a:endParaRPr lang="en-US" dirty="0"/>
          </a:p>
        </p:txBody>
      </p:sp>
      <p:sp>
        <p:nvSpPr>
          <p:cNvPr id="4" name="Content Placeholder 3">
            <a:extLst>
              <a:ext uri="{FF2B5EF4-FFF2-40B4-BE49-F238E27FC236}">
                <a16:creationId xmlns:a16="http://schemas.microsoft.com/office/drawing/2014/main" id="{3B70804C-021A-4719-91BF-9D9C990BCCD5}"/>
              </a:ext>
            </a:extLst>
          </p:cNvPr>
          <p:cNvSpPr>
            <a:spLocks noGrp="1"/>
          </p:cNvSpPr>
          <p:nvPr>
            <p:ph sz="half" idx="2"/>
          </p:nvPr>
        </p:nvSpPr>
        <p:spPr>
          <a:xfrm>
            <a:off x="4874360" y="1536107"/>
            <a:ext cx="5893613" cy="4525963"/>
          </a:xfrm>
        </p:spPr>
        <p:txBody>
          <a:bodyPr>
            <a:normAutofit fontScale="92500" lnSpcReduction="20000"/>
          </a:bodyPr>
          <a:lstStyle/>
          <a:p>
            <a:r>
              <a:rPr lang="en-US" dirty="0"/>
              <a:t>Jason Norquest, 26 yrs.</a:t>
            </a:r>
          </a:p>
          <a:p>
            <a:r>
              <a:rPr lang="en-US" dirty="0"/>
              <a:t>Assistant manager</a:t>
            </a:r>
          </a:p>
          <a:p>
            <a:pPr lvl="1"/>
            <a:r>
              <a:rPr lang="en-US" dirty="0"/>
              <a:t>Ag Business</a:t>
            </a:r>
          </a:p>
          <a:p>
            <a:pPr lvl="1"/>
            <a:r>
              <a:rPr lang="en-US" dirty="0"/>
              <a:t>Water rights </a:t>
            </a:r>
          </a:p>
          <a:p>
            <a:pPr lvl="1"/>
            <a:r>
              <a:rPr lang="en-US" dirty="0"/>
              <a:t>State applications and reports</a:t>
            </a:r>
          </a:p>
          <a:p>
            <a:pPr lvl="1"/>
            <a:r>
              <a:rPr lang="en-US" dirty="0"/>
              <a:t>Policy outreach and development</a:t>
            </a:r>
          </a:p>
          <a:p>
            <a:pPr lvl="1"/>
            <a:r>
              <a:rPr lang="en-US" dirty="0"/>
              <a:t>Classroom instruction</a:t>
            </a:r>
          </a:p>
          <a:p>
            <a:pPr lvl="1"/>
            <a:r>
              <a:rPr lang="en-US" dirty="0"/>
              <a:t>Techno-geek </a:t>
            </a:r>
          </a:p>
        </p:txBody>
      </p:sp>
      <p:pic>
        <p:nvPicPr>
          <p:cNvPr id="5" name="Picture 4" descr="A group of people smiling for the camera&#10;&#10;Description automatically generated">
            <a:extLst>
              <a:ext uri="{FF2B5EF4-FFF2-40B4-BE49-F238E27FC236}">
                <a16:creationId xmlns:a16="http://schemas.microsoft.com/office/drawing/2014/main" id="{29481282-207D-45CE-9473-AC4592C46230}"/>
              </a:ext>
            </a:extLst>
          </p:cNvPr>
          <p:cNvPicPr>
            <a:picLocks noChangeAspect="1"/>
          </p:cNvPicPr>
          <p:nvPr/>
        </p:nvPicPr>
        <p:blipFill rotWithShape="1">
          <a:blip r:embed="rId4">
            <a:extLst>
              <a:ext uri="{28A0092B-C50C-407E-A947-70E740481C1C}">
                <a14:useLocalDpi xmlns:a14="http://schemas.microsoft.com/office/drawing/2010/main" val="0"/>
              </a:ext>
            </a:extLst>
          </a:blip>
          <a:srcRect l="14665" t="13315" r="49335" b="30173"/>
          <a:stretch/>
        </p:blipFill>
        <p:spPr>
          <a:xfrm>
            <a:off x="793360" y="1476408"/>
            <a:ext cx="4045027" cy="4773549"/>
          </a:xfrm>
          <a:prstGeom prst="rect">
            <a:avLst/>
          </a:prstGeom>
        </p:spPr>
      </p:pic>
      <p:pic>
        <p:nvPicPr>
          <p:cNvPr id="6" name="Picture 5">
            <a:extLst>
              <a:ext uri="{FF2B5EF4-FFF2-40B4-BE49-F238E27FC236}">
                <a16:creationId xmlns:a16="http://schemas.microsoft.com/office/drawing/2014/main" id="{2AD80FEF-25D0-B1D6-182A-7408959AB08F}"/>
              </a:ext>
            </a:extLst>
          </p:cNvPr>
          <p:cNvPicPr>
            <a:picLocks noChangeAspect="1"/>
          </p:cNvPicPr>
          <p:nvPr/>
        </p:nvPicPr>
        <p:blipFill>
          <a:blip r:embed="rId5"/>
          <a:stretch>
            <a:fillRect/>
          </a:stretch>
        </p:blipFill>
        <p:spPr>
          <a:xfrm>
            <a:off x="10374732" y="5894789"/>
            <a:ext cx="1699288" cy="812703"/>
          </a:xfrm>
          <a:prstGeom prst="rect">
            <a:avLst/>
          </a:prstGeom>
        </p:spPr>
      </p:pic>
    </p:spTree>
    <p:extLst>
      <p:ext uri="{BB962C8B-B14F-4D97-AF65-F5344CB8AC3E}">
        <p14:creationId xmlns:p14="http://schemas.microsoft.com/office/powerpoint/2010/main" val="331527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317A7F-20D2-4046-9ECF-36056D062339}"/>
              </a:ext>
            </a:extLst>
          </p:cNvPr>
          <p:cNvPicPr/>
          <p:nvPr/>
        </p:nvPicPr>
        <p:blipFill rotWithShape="1">
          <a:blip r:embed="rId2">
            <a:alphaModFix amt="17000"/>
          </a:blip>
          <a:srcRect l="7610" t="20411" r="59455" b="18010"/>
          <a:stretch/>
        </p:blipFill>
        <p:spPr bwMode="auto">
          <a:xfrm>
            <a:off x="3449115" y="1596541"/>
            <a:ext cx="8742885" cy="526146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1103F3F-340B-448E-95F2-45E4DD822153}"/>
              </a:ext>
            </a:extLst>
          </p:cNvPr>
          <p:cNvSpPr>
            <a:spLocks noGrp="1"/>
          </p:cNvSpPr>
          <p:nvPr>
            <p:ph type="title"/>
          </p:nvPr>
        </p:nvSpPr>
        <p:spPr/>
        <p:txBody>
          <a:bodyPr/>
          <a:lstStyle/>
          <a:p>
            <a:pPr algn="l"/>
            <a:r>
              <a:rPr lang="en-US" dirty="0"/>
              <a:t>GMD3 Staff</a:t>
            </a:r>
          </a:p>
        </p:txBody>
      </p:sp>
      <p:pic>
        <p:nvPicPr>
          <p:cNvPr id="7" name="Content Placeholder 6">
            <a:extLst>
              <a:ext uri="{FF2B5EF4-FFF2-40B4-BE49-F238E27FC236}">
                <a16:creationId xmlns:a16="http://schemas.microsoft.com/office/drawing/2014/main" id="{AFD2A30B-ABFB-4D8F-A3F3-2129B99172A1}"/>
              </a:ext>
            </a:extLst>
          </p:cNvPr>
          <p:cNvPicPr>
            <a:picLocks noGrp="1" noChangeAspect="1"/>
          </p:cNvPicPr>
          <p:nvPr>
            <p:ph sz="half" idx="1"/>
          </p:nvPr>
        </p:nvPicPr>
        <p:blipFill rotWithShape="1">
          <a:blip r:embed="rId3"/>
          <a:srcRect l="6303" r="847" b="803"/>
          <a:stretch/>
        </p:blipFill>
        <p:spPr>
          <a:xfrm>
            <a:off x="191407" y="1596540"/>
            <a:ext cx="3868527" cy="4983160"/>
          </a:xfrm>
          <a:prstGeom prst="rect">
            <a:avLst/>
          </a:prstGeom>
        </p:spPr>
      </p:pic>
      <p:sp>
        <p:nvSpPr>
          <p:cNvPr id="4" name="Content Placeholder 3">
            <a:extLst>
              <a:ext uri="{FF2B5EF4-FFF2-40B4-BE49-F238E27FC236}">
                <a16:creationId xmlns:a16="http://schemas.microsoft.com/office/drawing/2014/main" id="{115DFE3F-D70F-4ECB-9B78-6C79BB193294}"/>
              </a:ext>
            </a:extLst>
          </p:cNvPr>
          <p:cNvSpPr>
            <a:spLocks noGrp="1"/>
          </p:cNvSpPr>
          <p:nvPr>
            <p:ph sz="half" idx="2"/>
          </p:nvPr>
        </p:nvSpPr>
        <p:spPr>
          <a:xfrm>
            <a:off x="4059933" y="1735689"/>
            <a:ext cx="6922627" cy="4983160"/>
          </a:xfrm>
        </p:spPr>
        <p:txBody>
          <a:bodyPr>
            <a:normAutofit/>
          </a:bodyPr>
          <a:lstStyle/>
          <a:p>
            <a:r>
              <a:rPr lang="en-US" dirty="0"/>
              <a:t>Chris Law, 17 years</a:t>
            </a:r>
          </a:p>
          <a:p>
            <a:r>
              <a:rPr lang="en-US" dirty="0"/>
              <a:t>Director, Field Services</a:t>
            </a:r>
          </a:p>
          <a:p>
            <a:pPr lvl="1"/>
            <a:r>
              <a:rPr lang="en-US" dirty="0"/>
              <a:t>Animal Science &amp; Industry</a:t>
            </a:r>
          </a:p>
          <a:p>
            <a:pPr lvl="1"/>
            <a:r>
              <a:rPr lang="en-US" dirty="0"/>
              <a:t>Local government and policy</a:t>
            </a:r>
          </a:p>
          <a:p>
            <a:pPr lvl="1"/>
            <a:r>
              <a:rPr lang="en-US" dirty="0"/>
              <a:t>Flowmeters and verification tests</a:t>
            </a:r>
          </a:p>
          <a:p>
            <a:pPr lvl="1"/>
            <a:r>
              <a:rPr lang="en-US" dirty="0"/>
              <a:t>Water rights assistance</a:t>
            </a:r>
          </a:p>
          <a:p>
            <a:pPr lvl="1"/>
            <a:r>
              <a:rPr lang="en-US" dirty="0"/>
              <a:t>Conservation field work</a:t>
            </a:r>
          </a:p>
          <a:p>
            <a:pPr lvl="1"/>
            <a:r>
              <a:rPr lang="en-US" dirty="0"/>
              <a:t>Manage summer field staff</a:t>
            </a:r>
          </a:p>
          <a:p>
            <a:pPr lvl="1"/>
            <a:endParaRPr lang="en-US" dirty="0"/>
          </a:p>
          <a:p>
            <a:pPr lvl="1"/>
            <a:endParaRPr lang="en-US" dirty="0"/>
          </a:p>
        </p:txBody>
      </p:sp>
    </p:spTree>
    <p:extLst>
      <p:ext uri="{BB962C8B-B14F-4D97-AF65-F5344CB8AC3E}">
        <p14:creationId xmlns:p14="http://schemas.microsoft.com/office/powerpoint/2010/main" val="357985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A99C6-E08C-40F6-93A4-E6DDF82B5B9B}"/>
              </a:ext>
            </a:extLst>
          </p:cNvPr>
          <p:cNvPicPr/>
          <p:nvPr/>
        </p:nvPicPr>
        <p:blipFill rotWithShape="1">
          <a:blip r:embed="rId2" cstate="print">
            <a:alphaModFix amt="20000"/>
            <a:extLst>
              <a:ext uri="{BEBA8EAE-BF5A-486C-A8C5-ECC9F3942E4B}">
                <a14:imgProps xmlns:a14="http://schemas.microsoft.com/office/drawing/2010/main">
                  <a14:imgLayer r:embed="rId3">
                    <a14:imgEffect>
                      <a14:colorTemperature colorTemp="9141"/>
                    </a14:imgEffect>
                    <a14:imgEffect>
                      <a14:saturation sat="300000"/>
                    </a14:imgEffect>
                  </a14:imgLayer>
                </a14:imgProps>
              </a:ext>
              <a:ext uri="{28A0092B-C50C-407E-A947-70E740481C1C}">
                <a14:useLocalDpi xmlns:a14="http://schemas.microsoft.com/office/drawing/2010/main" val="0"/>
              </a:ext>
            </a:extLst>
          </a:blip>
          <a:srcRect b="14636"/>
          <a:stretch/>
        </p:blipFill>
        <p:spPr bwMode="auto">
          <a:xfrm>
            <a:off x="3856327" y="1637090"/>
            <a:ext cx="8132067" cy="4641541"/>
          </a:xfrm>
          <a:prstGeom prst="rect">
            <a:avLst/>
          </a:prstGeom>
          <a:ln w="88900" cap="sq" cmpd="thickThin">
            <a:no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532AE47-8382-4E3E-BA2D-D73BF5796CC6}"/>
              </a:ext>
            </a:extLst>
          </p:cNvPr>
          <p:cNvSpPr>
            <a:spLocks noGrp="1"/>
          </p:cNvSpPr>
          <p:nvPr>
            <p:ph type="title"/>
          </p:nvPr>
        </p:nvSpPr>
        <p:spPr>
          <a:xfrm>
            <a:off x="609600" y="435861"/>
            <a:ext cx="10972800" cy="1143000"/>
          </a:xfrm>
        </p:spPr>
        <p:txBody>
          <a:bodyPr anchor="ctr">
            <a:normAutofit/>
          </a:bodyPr>
          <a:lstStyle/>
          <a:p>
            <a:pPr algn="l"/>
            <a:r>
              <a:rPr lang="en-US" dirty="0"/>
              <a:t>GMD3 Staff</a:t>
            </a:r>
          </a:p>
        </p:txBody>
      </p:sp>
      <p:pic>
        <p:nvPicPr>
          <p:cNvPr id="5" name="Picture 4">
            <a:extLst>
              <a:ext uri="{FF2B5EF4-FFF2-40B4-BE49-F238E27FC236}">
                <a16:creationId xmlns:a16="http://schemas.microsoft.com/office/drawing/2014/main" id="{995EE49A-94B0-4BDB-A469-8C84530DDB46}"/>
              </a:ext>
            </a:extLst>
          </p:cNvPr>
          <p:cNvPicPr>
            <a:picLocks noChangeAspect="1"/>
          </p:cNvPicPr>
          <p:nvPr/>
        </p:nvPicPr>
        <p:blipFill rotWithShape="1">
          <a:blip r:embed="rId4"/>
          <a:srcRect l="37272" t="8916" r="27048" b="13310"/>
          <a:stretch/>
        </p:blipFill>
        <p:spPr>
          <a:xfrm>
            <a:off x="381715" y="1637090"/>
            <a:ext cx="3931024" cy="4641541"/>
          </a:xfrm>
          <a:prstGeom prst="rect">
            <a:avLst/>
          </a:prstGeom>
          <a:noFill/>
        </p:spPr>
      </p:pic>
      <p:sp>
        <p:nvSpPr>
          <p:cNvPr id="10" name="Text Placeholder 3">
            <a:extLst>
              <a:ext uri="{FF2B5EF4-FFF2-40B4-BE49-F238E27FC236}">
                <a16:creationId xmlns:a16="http://schemas.microsoft.com/office/drawing/2014/main" id="{C62E1913-ACAF-48F2-92F9-F50E229601E1}"/>
              </a:ext>
            </a:extLst>
          </p:cNvPr>
          <p:cNvSpPr>
            <a:spLocks noGrp="1"/>
          </p:cNvSpPr>
          <p:nvPr>
            <p:ph sz="half" idx="2"/>
          </p:nvPr>
        </p:nvSpPr>
        <p:spPr>
          <a:xfrm>
            <a:off x="4998094" y="1694879"/>
            <a:ext cx="6584305" cy="4525963"/>
          </a:xfrm>
          <a:effectLst>
            <a:glow>
              <a:schemeClr val="bg2">
                <a:alpha val="40000"/>
              </a:schemeClr>
            </a:glow>
          </a:effectLst>
        </p:spPr>
        <p:txBody>
          <a:bodyPr>
            <a:normAutofit fontScale="92500" lnSpcReduction="10000"/>
          </a:bodyPr>
          <a:lstStyle/>
          <a:p>
            <a:r>
              <a:rPr lang="en-US" dirty="0"/>
              <a:t>Trevor Ahring, PE, 15 yrs.</a:t>
            </a:r>
          </a:p>
          <a:p>
            <a:r>
              <a:rPr lang="en-US" dirty="0"/>
              <a:t>Special Projects</a:t>
            </a:r>
          </a:p>
          <a:p>
            <a:pPr lvl="1"/>
            <a:r>
              <a:rPr lang="en-US" dirty="0"/>
              <a:t>Water Conservation</a:t>
            </a:r>
          </a:p>
          <a:p>
            <a:pPr lvl="1"/>
            <a:r>
              <a:rPr lang="en-US" dirty="0"/>
              <a:t>Grant writing and reports</a:t>
            </a:r>
          </a:p>
          <a:p>
            <a:pPr lvl="1"/>
            <a:r>
              <a:rPr lang="en-US" dirty="0"/>
              <a:t>Well &amp; aquifer studies</a:t>
            </a:r>
          </a:p>
          <a:p>
            <a:pPr lvl="1"/>
            <a:r>
              <a:rPr lang="en-US" dirty="0"/>
              <a:t>Water rights assistance</a:t>
            </a:r>
          </a:p>
          <a:p>
            <a:pPr lvl="1"/>
            <a:r>
              <a:rPr lang="en-US" dirty="0"/>
              <a:t>Water structures </a:t>
            </a:r>
          </a:p>
          <a:p>
            <a:pPr lvl="1"/>
            <a:r>
              <a:rPr lang="en-US" dirty="0"/>
              <a:t>Water quality and quantity models</a:t>
            </a:r>
          </a:p>
          <a:p>
            <a:pPr lvl="1"/>
            <a:endParaRPr lang="en-US" dirty="0"/>
          </a:p>
        </p:txBody>
      </p:sp>
      <p:pic>
        <p:nvPicPr>
          <p:cNvPr id="3" name="Picture 2">
            <a:extLst>
              <a:ext uri="{FF2B5EF4-FFF2-40B4-BE49-F238E27FC236}">
                <a16:creationId xmlns:a16="http://schemas.microsoft.com/office/drawing/2014/main" id="{62952A78-CCC1-F104-2317-71F7222B43D8}"/>
              </a:ext>
            </a:extLst>
          </p:cNvPr>
          <p:cNvPicPr>
            <a:picLocks noChangeAspect="1"/>
          </p:cNvPicPr>
          <p:nvPr/>
        </p:nvPicPr>
        <p:blipFill>
          <a:blip r:embed="rId5"/>
          <a:stretch>
            <a:fillRect/>
          </a:stretch>
        </p:blipFill>
        <p:spPr>
          <a:xfrm>
            <a:off x="10289105" y="5872281"/>
            <a:ext cx="1699288" cy="812703"/>
          </a:xfrm>
          <a:prstGeom prst="rect">
            <a:avLst/>
          </a:prstGeom>
        </p:spPr>
      </p:pic>
    </p:spTree>
    <p:extLst>
      <p:ext uri="{BB962C8B-B14F-4D97-AF65-F5344CB8AC3E}">
        <p14:creationId xmlns:p14="http://schemas.microsoft.com/office/powerpoint/2010/main" val="4125546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B0CEA-FE5E-4881-8224-926C4B33F090}"/>
              </a:ext>
            </a:extLst>
          </p:cNvPr>
          <p:cNvPicPr>
            <a:picLocks noChangeAspect="1"/>
          </p:cNvPicPr>
          <p:nvPr/>
        </p:nvPicPr>
        <p:blipFill rotWithShape="1">
          <a:blip r:embed="rId3">
            <a:alphaModFix amt="21000"/>
          </a:blip>
          <a:srcRect b="24176"/>
          <a:stretch/>
        </p:blipFill>
        <p:spPr>
          <a:xfrm>
            <a:off x="4646356" y="1392401"/>
            <a:ext cx="7545645" cy="5465599"/>
          </a:xfrm>
          <a:prstGeom prst="rect">
            <a:avLst/>
          </a:prstGeom>
        </p:spPr>
      </p:pic>
      <p:sp>
        <p:nvSpPr>
          <p:cNvPr id="2" name="Title 1">
            <a:extLst>
              <a:ext uri="{FF2B5EF4-FFF2-40B4-BE49-F238E27FC236}">
                <a16:creationId xmlns:a16="http://schemas.microsoft.com/office/drawing/2014/main" id="{9BC337C7-26A4-4910-AF76-3F480465D305}"/>
              </a:ext>
            </a:extLst>
          </p:cNvPr>
          <p:cNvSpPr>
            <a:spLocks noGrp="1"/>
          </p:cNvSpPr>
          <p:nvPr>
            <p:ph type="title"/>
          </p:nvPr>
        </p:nvSpPr>
        <p:spPr/>
        <p:txBody>
          <a:bodyPr/>
          <a:lstStyle/>
          <a:p>
            <a:pPr algn="l"/>
            <a:r>
              <a:rPr lang="en-US" dirty="0"/>
              <a:t>GMD3 Staff</a:t>
            </a:r>
          </a:p>
        </p:txBody>
      </p:sp>
      <p:sp>
        <p:nvSpPr>
          <p:cNvPr id="7" name="Content Placeholder 6">
            <a:extLst>
              <a:ext uri="{FF2B5EF4-FFF2-40B4-BE49-F238E27FC236}">
                <a16:creationId xmlns:a16="http://schemas.microsoft.com/office/drawing/2014/main" id="{C22A5E85-5C0B-4B50-87CF-A2B088C83A02}"/>
              </a:ext>
            </a:extLst>
          </p:cNvPr>
          <p:cNvSpPr>
            <a:spLocks noGrp="1"/>
          </p:cNvSpPr>
          <p:nvPr>
            <p:ph sz="half" idx="2"/>
          </p:nvPr>
        </p:nvSpPr>
        <p:spPr>
          <a:xfrm>
            <a:off x="4761407" y="1417639"/>
            <a:ext cx="7545645" cy="4836078"/>
          </a:xfrm>
        </p:spPr>
        <p:txBody>
          <a:bodyPr>
            <a:normAutofit fontScale="92500" lnSpcReduction="20000"/>
          </a:bodyPr>
          <a:lstStyle/>
          <a:p>
            <a:r>
              <a:rPr lang="en-US" dirty="0"/>
              <a:t>Mark Rude, LG  19 yrs.</a:t>
            </a:r>
          </a:p>
          <a:p>
            <a:r>
              <a:rPr lang="en-US" dirty="0"/>
              <a:t>Executive Director</a:t>
            </a:r>
          </a:p>
          <a:p>
            <a:pPr lvl="1"/>
            <a:r>
              <a:rPr lang="en-US" dirty="0"/>
              <a:t>Board engagement</a:t>
            </a:r>
          </a:p>
          <a:p>
            <a:pPr lvl="1"/>
            <a:r>
              <a:rPr lang="en-US" dirty="0"/>
              <a:t>Management Program</a:t>
            </a:r>
          </a:p>
          <a:p>
            <a:pPr lvl="1"/>
            <a:r>
              <a:rPr lang="en-US" dirty="0"/>
              <a:t>Member engagement</a:t>
            </a:r>
          </a:p>
          <a:p>
            <a:pPr lvl="1"/>
            <a:r>
              <a:rPr lang="en-US" dirty="0"/>
              <a:t>Water policy development</a:t>
            </a:r>
          </a:p>
          <a:p>
            <a:pPr lvl="1"/>
            <a:r>
              <a:rPr lang="en-US" dirty="0"/>
              <a:t>Programs and Partnerships </a:t>
            </a:r>
          </a:p>
          <a:p>
            <a:pPr lvl="1"/>
            <a:r>
              <a:rPr lang="en-US" dirty="0"/>
              <a:t>Outreach and advocacy </a:t>
            </a:r>
          </a:p>
          <a:p>
            <a:pPr lvl="1"/>
            <a:r>
              <a:rPr lang="en-US" dirty="0"/>
              <a:t>New projects development</a:t>
            </a:r>
          </a:p>
          <a:p>
            <a:pPr lvl="1"/>
            <a:r>
              <a:rPr lang="en-US" dirty="0"/>
              <a:t>Staff culture</a:t>
            </a:r>
          </a:p>
          <a:p>
            <a:pPr lvl="1"/>
            <a:endParaRPr lang="en-US" dirty="0"/>
          </a:p>
        </p:txBody>
      </p:sp>
      <p:pic>
        <p:nvPicPr>
          <p:cNvPr id="11" name="Content Placeholder 10">
            <a:extLst>
              <a:ext uri="{FF2B5EF4-FFF2-40B4-BE49-F238E27FC236}">
                <a16:creationId xmlns:a16="http://schemas.microsoft.com/office/drawing/2014/main" id="{35108AEA-46A7-425E-8585-961FAAE8D929}"/>
              </a:ext>
            </a:extLst>
          </p:cNvPr>
          <p:cNvPicPr>
            <a:picLocks noGrp="1" noChangeAspect="1"/>
          </p:cNvPicPr>
          <p:nvPr>
            <p:ph sz="half" idx="1"/>
          </p:nvPr>
        </p:nvPicPr>
        <p:blipFill>
          <a:blip r:embed="rId4"/>
          <a:stretch>
            <a:fillRect/>
          </a:stretch>
        </p:blipFill>
        <p:spPr>
          <a:xfrm>
            <a:off x="609600" y="1548717"/>
            <a:ext cx="3450333" cy="4705000"/>
          </a:xfrm>
          <a:prstGeom prst="rect">
            <a:avLst/>
          </a:prstGeom>
        </p:spPr>
      </p:pic>
      <p:pic>
        <p:nvPicPr>
          <p:cNvPr id="3" name="Picture 2">
            <a:extLst>
              <a:ext uri="{FF2B5EF4-FFF2-40B4-BE49-F238E27FC236}">
                <a16:creationId xmlns:a16="http://schemas.microsoft.com/office/drawing/2014/main" id="{18F38E47-A7E0-DEF4-88BB-DB5E03413AB0}"/>
              </a:ext>
            </a:extLst>
          </p:cNvPr>
          <p:cNvPicPr>
            <a:picLocks noChangeAspect="1"/>
          </p:cNvPicPr>
          <p:nvPr/>
        </p:nvPicPr>
        <p:blipFill>
          <a:blip r:embed="rId5"/>
          <a:stretch>
            <a:fillRect/>
          </a:stretch>
        </p:blipFill>
        <p:spPr>
          <a:xfrm>
            <a:off x="10371740" y="5943602"/>
            <a:ext cx="1699288" cy="812703"/>
          </a:xfrm>
          <a:prstGeom prst="rect">
            <a:avLst/>
          </a:prstGeom>
        </p:spPr>
      </p:pic>
    </p:spTree>
    <p:extLst>
      <p:ext uri="{BB962C8B-B14F-4D97-AF65-F5344CB8AC3E}">
        <p14:creationId xmlns:p14="http://schemas.microsoft.com/office/powerpoint/2010/main" val="1046401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4290</TotalTime>
  <Words>2653</Words>
  <Application>Microsoft Office PowerPoint</Application>
  <PresentationFormat>Widescreen</PresentationFormat>
  <Paragraphs>557</Paragraphs>
  <Slides>50</Slides>
  <Notes>8</Notes>
  <HiddenSlides>0</HiddenSlides>
  <MMClips>1</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50</vt:i4>
      </vt:variant>
    </vt:vector>
  </HeadingPairs>
  <TitlesOfParts>
    <vt:vector size="72" baseType="lpstr">
      <vt:lpstr>Aptos</vt:lpstr>
      <vt:lpstr>Arial</vt:lpstr>
      <vt:lpstr>Calibri</vt:lpstr>
      <vt:lpstr>Calibri Light</vt:lpstr>
      <vt:lpstr>Cambria</vt:lpstr>
      <vt:lpstr>Courier New</vt:lpstr>
      <vt:lpstr>Franklin Gothic Book</vt:lpstr>
      <vt:lpstr>Georgia</vt:lpstr>
      <vt:lpstr>Microsoft Sans Serif</vt:lpstr>
      <vt:lpstr>MS Sans Serif</vt:lpstr>
      <vt:lpstr>Times New Roman</vt:lpstr>
      <vt:lpstr>Office Theme</vt:lpstr>
      <vt:lpstr>1_Office Theme</vt:lpstr>
      <vt:lpstr>2_Office Theme</vt:lpstr>
      <vt:lpstr>5_Office Theme</vt:lpstr>
      <vt:lpstr>3_Office Theme</vt:lpstr>
      <vt:lpstr>4_Office Theme</vt:lpstr>
      <vt:lpstr>6_Office Theme</vt:lpstr>
      <vt:lpstr>7_Office Theme</vt:lpstr>
      <vt:lpstr>8_Office Theme</vt:lpstr>
      <vt:lpstr>10_Office Theme</vt:lpstr>
      <vt:lpstr>9_Office Theme</vt:lpstr>
      <vt:lpstr>Southwest Kansas GMD3 Activities and Finances </vt:lpstr>
      <vt:lpstr>Information update, more later in the meeting</vt:lpstr>
      <vt:lpstr>PowerPoint Presentation</vt:lpstr>
      <vt:lpstr>GMD3 Staff</vt:lpstr>
      <vt:lpstr>GMD3 Staff</vt:lpstr>
      <vt:lpstr>GMD3 Staff</vt:lpstr>
      <vt:lpstr>GMD3 Staff</vt:lpstr>
      <vt:lpstr>GMD3 Staff</vt:lpstr>
      <vt:lpstr>GMD3 Staff</vt:lpstr>
      <vt:lpstr>Management Program Update Hearing TBD - Opportunity to comment and be heard </vt:lpstr>
      <vt:lpstr>Active areas of the Management Program</vt:lpstr>
      <vt:lpstr>PowerPoint Presentation</vt:lpstr>
      <vt:lpstr>PowerPoint Presentation</vt:lpstr>
      <vt:lpstr>Posted at GMD3.org</vt:lpstr>
      <vt:lpstr>Added to GMD Act in 2023 </vt:lpstr>
      <vt:lpstr>  GMD3 Water Rights assistance  </vt:lpstr>
      <vt:lpstr>  GMD3 Water Rights/ use assistance </vt:lpstr>
      <vt:lpstr>  Water Rights/ aquifer advice and assistance </vt:lpstr>
      <vt:lpstr>PowerPoint Presentation</vt:lpstr>
      <vt:lpstr>PowerPoint Presentation</vt:lpstr>
      <vt:lpstr>PowerPoint Presentation</vt:lpstr>
      <vt:lpstr>PowerPoint Presentation</vt:lpstr>
      <vt:lpstr>GMD3 SmartPLAN for the path forward</vt:lpstr>
      <vt:lpstr>Models, Research &amp; Development    GMD3 Updating the Model w/help from KGS and KWO. </vt:lpstr>
      <vt:lpstr>Master Irrigator Program GMD3 USDA grant submittals to create a statewide Master Irrigator program in each of the Kansas GMDs.</vt:lpstr>
      <vt:lpstr>GMD3/KCARE Master Irrigator Lite Event </vt:lpstr>
      <vt:lpstr>PowerPoint Presentation</vt:lpstr>
      <vt:lpstr>PowerPoint Presentation</vt:lpstr>
      <vt:lpstr>Ark River shared basin</vt:lpstr>
      <vt:lpstr>PowerPoint Presentation</vt:lpstr>
      <vt:lpstr>Stateline Groundwater gages – Water samples</vt:lpstr>
      <vt:lpstr>Cimarron River /High Plains Aquifer. Oklahoma and Colorado interests Partnered w/ USGS, Forest Service &amp; KGS for data</vt:lpstr>
      <vt:lpstr>GMD3 Policy Outreach and Advocacy</vt:lpstr>
      <vt:lpstr>Kansas Legislature 2024 update</vt:lpstr>
      <vt:lpstr>Kansas Water Congress reorganization: A nongovernment nonpartisan association  a steering committee forming to nominate a new board and members across Kansas. www.kansaswatercongress.org</vt:lpstr>
      <vt:lpstr>PowerPoint Presentation</vt:lpstr>
      <vt:lpstr>PowerPoint Presentation</vt:lpstr>
      <vt:lpstr>National Water Resources Association Board officers 2024</vt:lpstr>
      <vt:lpstr>GMD3 Federal policy work to save groundwater</vt:lpstr>
      <vt:lpstr>GMD3 Federal policy examples</vt:lpstr>
      <vt:lpstr>Things to watch for:</vt:lpstr>
      <vt:lpstr>Parcels in the District (estimated from 2022 County data)   </vt:lpstr>
      <vt:lpstr>2023 Audit Presentation </vt:lpstr>
      <vt:lpstr>2024 Proposed Budget Revision </vt:lpstr>
      <vt:lpstr>Assessments compared - Land and Water</vt:lpstr>
      <vt:lpstr>PowerPoint Presentation</vt:lpstr>
      <vt:lpstr>PowerPoint Presentation</vt:lpstr>
      <vt:lpstr>2025 Draft Proposed Budget and Assessments </vt:lpstr>
      <vt:lpstr>Assessments compared - Land and Water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shannon@ficoedc.com</dc:creator>
  <cp:lastModifiedBy>Mark Rude</cp:lastModifiedBy>
  <cp:revision>40</cp:revision>
  <dcterms:created xsi:type="dcterms:W3CDTF">2023-04-06T21:38:40Z</dcterms:created>
  <dcterms:modified xsi:type="dcterms:W3CDTF">2024-03-13T04:23:28Z</dcterms:modified>
</cp:coreProperties>
</file>