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65" r:id="rId2"/>
    <p:sldId id="302" r:id="rId3"/>
    <p:sldId id="366" r:id="rId4"/>
    <p:sldId id="371" r:id="rId5"/>
    <p:sldId id="370" r:id="rId6"/>
    <p:sldId id="369" r:id="rId7"/>
    <p:sldId id="399" r:id="rId8"/>
    <p:sldId id="403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406" r:id="rId19"/>
    <p:sldId id="407" r:id="rId20"/>
    <p:sldId id="408" r:id="rId21"/>
    <p:sldId id="405" r:id="rId22"/>
    <p:sldId id="400" r:id="rId23"/>
    <p:sldId id="402" r:id="rId24"/>
    <p:sldId id="350" r:id="rId25"/>
    <p:sldId id="381" r:id="rId26"/>
    <p:sldId id="382" r:id="rId27"/>
    <p:sldId id="383" r:id="rId28"/>
    <p:sldId id="353" r:id="rId29"/>
    <p:sldId id="387" r:id="rId30"/>
    <p:sldId id="388" r:id="rId31"/>
    <p:sldId id="390" r:id="rId32"/>
    <p:sldId id="391" r:id="rId33"/>
    <p:sldId id="392" r:id="rId34"/>
    <p:sldId id="411" r:id="rId35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6600"/>
    <a:srgbClr val="000099"/>
    <a:srgbClr val="003300"/>
    <a:srgbClr val="339966"/>
    <a:srgbClr val="008000"/>
    <a:srgbClr val="990000"/>
    <a:srgbClr val="0066FF"/>
    <a:srgbClr val="33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8448" autoAdjust="0"/>
  </p:normalViewPr>
  <p:slideViewPr>
    <p:cSldViewPr snapToGrid="0" snapToObjects="1">
      <p:cViewPr>
        <p:scale>
          <a:sx n="70" d="100"/>
          <a:sy n="70" d="100"/>
        </p:scale>
        <p:origin x="-1733" y="-1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napToObjects="1">
      <p:cViewPr>
        <p:scale>
          <a:sx n="60" d="100"/>
          <a:sy n="60" d="100"/>
        </p:scale>
        <p:origin x="-3187" y="-173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Annual </a:t>
            </a:r>
            <a:r>
              <a:rPr lang="en-US" sz="2400" dirty="0" err="1"/>
              <a:t>MWh</a:t>
            </a:r>
            <a:endParaRPr lang="en-US" sz="2400" dirty="0"/>
          </a:p>
        </c:rich>
      </c:tx>
      <c:layout>
        <c:manualLayout>
          <c:xMode val="edge"/>
          <c:yMode val="edge"/>
          <c:x val="0.37957129325787592"/>
          <c:y val="2.237218786687551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237751531058612"/>
          <c:y val="0.1299886993292505"/>
          <c:w val="0.61434536307961529"/>
          <c:h val="0.5508318751822686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Sheet1!$E$25</c:f>
              <c:strCache>
                <c:ptCount val="1"/>
                <c:pt idx="0">
                  <c:v>Annual MWh</c:v>
                </c:pt>
              </c:strCache>
            </c:strRef>
          </c:tx>
          <c:invertIfNegative val="0"/>
          <c:cat>
            <c:strRef>
              <c:f>Sheet1!$L$26:$L$32</c:f>
              <c:strCache>
                <c:ptCount val="7"/>
                <c:pt idx="0">
                  <c:v>Mark Wilmer</c:v>
                </c:pt>
                <c:pt idx="1">
                  <c:v>Bouse Hills</c:v>
                </c:pt>
                <c:pt idx="2">
                  <c:v>Little Harquahala</c:v>
                </c:pt>
                <c:pt idx="3">
                  <c:v>Hassayampa</c:v>
                </c:pt>
                <c:pt idx="4">
                  <c:v>Salt Gila</c:v>
                </c:pt>
                <c:pt idx="5">
                  <c:v>Pinal County (3)</c:v>
                </c:pt>
                <c:pt idx="6">
                  <c:v>Tucson Area (6)</c:v>
                </c:pt>
              </c:strCache>
            </c:strRef>
          </c:cat>
          <c:val>
            <c:numRef>
              <c:f>Sheet1!$K$26:$K$32</c:f>
              <c:numCache>
                <c:formatCode>#,##0</c:formatCode>
                <c:ptCount val="7"/>
                <c:pt idx="0">
                  <c:v>1730799.45</c:v>
                </c:pt>
                <c:pt idx="1">
                  <c:v>232838.19999999998</c:v>
                </c:pt>
                <c:pt idx="2">
                  <c:v>232348.3</c:v>
                </c:pt>
                <c:pt idx="3">
                  <c:v>364637.39999999997</c:v>
                </c:pt>
                <c:pt idx="4">
                  <c:v>103916.29999999999</c:v>
                </c:pt>
                <c:pt idx="5" formatCode="General">
                  <c:v>148018.69047619042</c:v>
                </c:pt>
                <c:pt idx="6" formatCode="General">
                  <c:v>69879.175000000017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780416"/>
        <c:axId val="48781952"/>
      </c:barChart>
      <c:catAx>
        <c:axId val="48780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en-US"/>
          </a:p>
        </c:txPr>
        <c:crossAx val="48781952"/>
        <c:crosses val="autoZero"/>
        <c:auto val="1"/>
        <c:lblAlgn val="ctr"/>
        <c:lblOffset val="100"/>
        <c:noMultiLvlLbl val="0"/>
      </c:catAx>
      <c:valAx>
        <c:axId val="4878195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en-US"/>
          </a:p>
        </c:txPr>
        <c:crossAx val="487804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4820"/>
          </a:xfrm>
          <a:prstGeom prst="rect">
            <a:avLst/>
          </a:prstGeom>
        </p:spPr>
        <p:txBody>
          <a:bodyPr vert="horz" lIns="91845" tIns="45923" rIns="91845" bIns="459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64820"/>
          </a:xfrm>
          <a:prstGeom prst="rect">
            <a:avLst/>
          </a:prstGeom>
        </p:spPr>
        <p:txBody>
          <a:bodyPr vert="horz" lIns="91845" tIns="45923" rIns="91845" bIns="45923" rtlCol="0"/>
          <a:lstStyle>
            <a:lvl1pPr algn="r">
              <a:defRPr sz="1200"/>
            </a:lvl1pPr>
          </a:lstStyle>
          <a:p>
            <a:fld id="{DEBD120E-6BDC-448C-A1B2-355128D23C55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2971800" cy="464820"/>
          </a:xfrm>
          <a:prstGeom prst="rect">
            <a:avLst/>
          </a:prstGeom>
        </p:spPr>
        <p:txBody>
          <a:bodyPr vert="horz" lIns="91845" tIns="45923" rIns="91845" bIns="459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8"/>
            <a:ext cx="2971800" cy="464820"/>
          </a:xfrm>
          <a:prstGeom prst="rect">
            <a:avLst/>
          </a:prstGeom>
        </p:spPr>
        <p:txBody>
          <a:bodyPr vert="horz" lIns="91845" tIns="45923" rIns="91845" bIns="45923" rtlCol="0" anchor="b"/>
          <a:lstStyle>
            <a:lvl1pPr algn="r">
              <a:defRPr sz="1200"/>
            </a:lvl1pPr>
          </a:lstStyle>
          <a:p>
            <a:fld id="{41A16C90-4943-42B4-BEFA-55A93A25D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90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4820"/>
          </a:xfrm>
          <a:prstGeom prst="rect">
            <a:avLst/>
          </a:prstGeom>
        </p:spPr>
        <p:txBody>
          <a:bodyPr vert="horz" lIns="91845" tIns="45923" rIns="91845" bIns="459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64820"/>
          </a:xfrm>
          <a:prstGeom prst="rect">
            <a:avLst/>
          </a:prstGeom>
        </p:spPr>
        <p:txBody>
          <a:bodyPr vert="horz" lIns="91845" tIns="45923" rIns="91845" bIns="45923" rtlCol="0"/>
          <a:lstStyle>
            <a:lvl1pPr algn="r">
              <a:defRPr sz="1200"/>
            </a:lvl1pPr>
          </a:lstStyle>
          <a:p>
            <a:fld id="{9B8F7E65-AB95-4356-86D0-B3E83490D6BB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5" tIns="45923" rIns="91845" bIns="459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1845" tIns="45923" rIns="91845" bIns="459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71800" cy="464820"/>
          </a:xfrm>
          <a:prstGeom prst="rect">
            <a:avLst/>
          </a:prstGeom>
        </p:spPr>
        <p:txBody>
          <a:bodyPr vert="horz" lIns="91845" tIns="45923" rIns="91845" bIns="459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8"/>
            <a:ext cx="2971800" cy="464820"/>
          </a:xfrm>
          <a:prstGeom prst="rect">
            <a:avLst/>
          </a:prstGeom>
        </p:spPr>
        <p:txBody>
          <a:bodyPr vert="horz" lIns="91845" tIns="45923" rIns="91845" bIns="45923" rtlCol="0" anchor="b"/>
          <a:lstStyle>
            <a:lvl1pPr algn="r">
              <a:defRPr sz="1200"/>
            </a:lvl1pPr>
          </a:lstStyle>
          <a:p>
            <a:fld id="{DAA1ACBE-75D2-4B77-A175-00846FA51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22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763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69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69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69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69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69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69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69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69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031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61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9367" indent="-23936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0BC8F6-40D5-47C1-A1B1-F765CC0402FA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70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7862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602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550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238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238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238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238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09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23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23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69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238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93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5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69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Arizona delegation worked cooperatively,</a:t>
            </a:r>
            <a:r>
              <a:rPr lang="en-US" baseline="0" dirty="0" smtClean="0"/>
              <a:t> regardless of party affiliation to make CAP a reality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69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69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480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73" eaLnBrk="0" fontAlgn="base" hangingPunct="0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dirty="0" smtClean="0">
                <a:ea typeface="Calibri"/>
                <a:cs typeface="Times New Roman"/>
              </a:rPr>
              <a:t>CAP </a:t>
            </a:r>
            <a:r>
              <a:rPr lang="en-US" dirty="0">
                <a:ea typeface="Calibri"/>
                <a:cs typeface="Times New Roman"/>
              </a:rPr>
              <a:t>is largest source of renewable </a:t>
            </a:r>
            <a:r>
              <a:rPr lang="en-US" dirty="0" smtClean="0">
                <a:ea typeface="Calibri"/>
                <a:cs typeface="Times New Roman"/>
              </a:rPr>
              <a:t>water for AZ</a:t>
            </a:r>
            <a:endParaRPr lang="en-US" sz="1100" dirty="0">
              <a:ea typeface="Calibri"/>
              <a:cs typeface="Times New Roman"/>
            </a:endParaRPr>
          </a:p>
          <a:p>
            <a:pPr defTabSz="914173" eaLnBrk="0" fontAlgn="base" hangingPunct="0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dirty="0">
                <a:ea typeface="Calibri"/>
                <a:cs typeface="Times New Roman"/>
              </a:rPr>
              <a:t>1.6 million AF/year (521 billion gallons) </a:t>
            </a:r>
            <a:endParaRPr lang="en-US" dirty="0" smtClean="0">
              <a:ea typeface="Calibri"/>
              <a:cs typeface="Times New Roman"/>
            </a:endParaRPr>
          </a:p>
          <a:p>
            <a:pPr defTabSz="914173" eaLnBrk="0" fontAlgn="base" hangingPunct="0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dirty="0" smtClean="0">
                <a:ea typeface="Calibri"/>
                <a:cs typeface="Times New Roman"/>
              </a:rPr>
              <a:t>Serves </a:t>
            </a:r>
            <a:r>
              <a:rPr lang="en-US" dirty="0">
                <a:ea typeface="Calibri"/>
                <a:cs typeface="Times New Roman"/>
              </a:rPr>
              <a:t>3 counties </a:t>
            </a:r>
            <a:r>
              <a:rPr lang="en-US" dirty="0" smtClean="0">
                <a:ea typeface="Calibri"/>
                <a:cs typeface="Times New Roman"/>
              </a:rPr>
              <a:t>containing 80</a:t>
            </a:r>
            <a:r>
              <a:rPr lang="en-US" dirty="0">
                <a:ea typeface="Calibri"/>
                <a:cs typeface="Times New Roman"/>
              </a:rPr>
              <a:t>% of Arizona’s population</a:t>
            </a:r>
          </a:p>
          <a:p>
            <a:pPr marL="342815" indent="-342815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CAP has 80 regular customers and each year has specific contracts for excess water</a:t>
            </a:r>
          </a:p>
          <a:p>
            <a:pPr marL="239308" indent="-239308">
              <a:buFontTx/>
              <a:buChar char="•"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History of CAP</a:t>
            </a:r>
          </a:p>
          <a:p>
            <a:pPr marL="171409" indent="-171409">
              <a:buFont typeface="Arial" pitchFamily="34" charset="0"/>
              <a:buChar char="•"/>
              <a:defRPr/>
            </a:pPr>
            <a:r>
              <a:rPr lang="en-US" dirty="0" smtClean="0"/>
              <a:t>1968  Federal Authorization</a:t>
            </a:r>
            <a:r>
              <a:rPr lang="en-US" baseline="0" dirty="0" smtClean="0"/>
              <a:t> through Colorado River Basin Projects Act</a:t>
            </a:r>
          </a:p>
          <a:p>
            <a:pPr marL="171409" indent="-171409">
              <a:buFont typeface="Arial" pitchFamily="34" charset="0"/>
              <a:buChar char="•"/>
              <a:defRPr/>
            </a:pPr>
            <a:r>
              <a:rPr lang="en-US" baseline="0" dirty="0" smtClean="0"/>
              <a:t>1973  Construction begins on CAP system</a:t>
            </a:r>
          </a:p>
          <a:p>
            <a:pPr marL="171409" indent="-171409">
              <a:buFont typeface="Arial" pitchFamily="34" charset="0"/>
              <a:buChar char="•"/>
              <a:defRPr/>
            </a:pPr>
            <a:r>
              <a:rPr lang="en-US" baseline="0" dirty="0" smtClean="0"/>
              <a:t>Declared Substantially Complete in 1993</a:t>
            </a:r>
          </a:p>
          <a:p>
            <a:pPr marL="171409" indent="-171409">
              <a:buFont typeface="Arial" pitchFamily="34" charset="0"/>
              <a:buChar char="•"/>
              <a:defRPr/>
            </a:pPr>
            <a:endParaRPr lang="en-US" baseline="0" dirty="0" smtClean="0"/>
          </a:p>
          <a:p>
            <a:pPr>
              <a:defRPr/>
            </a:pPr>
            <a:r>
              <a:rPr lang="en-US" baseline="0" dirty="0" smtClean="0"/>
              <a:t>Compromises along the way</a:t>
            </a:r>
          </a:p>
          <a:p>
            <a:pPr marL="171409" indent="-171409">
              <a:buFont typeface="Arial" pitchFamily="34" charset="0"/>
              <a:buChar char="•"/>
              <a:defRPr/>
            </a:pPr>
            <a:r>
              <a:rPr lang="en-US" baseline="0" dirty="0" smtClean="0"/>
              <a:t>CAP has junior priority</a:t>
            </a:r>
          </a:p>
          <a:p>
            <a:pPr marL="171409" indent="-171409">
              <a:buFont typeface="Arial" pitchFamily="34" charset="0"/>
              <a:buChar char="•"/>
              <a:defRPr/>
            </a:pPr>
            <a:r>
              <a:rPr lang="en-US" baseline="0" dirty="0" smtClean="0"/>
              <a:t>NGS built instead of additional hydroelectric dams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0BC8F6-40D5-47C1-A1B1-F765CC0402FA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817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ACBE-75D2-4B77-A175-00846FA51FA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6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874C-66A9-224D-8909-4EC91A9D4D9B}" type="datetimeFigureOut">
              <a:rPr lang="en-US" smtClean="0"/>
              <a:pPr/>
              <a:t>1/6/2015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FE67-6A91-A942-8961-0C1DB0586F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874C-66A9-224D-8909-4EC91A9D4D9B}" type="datetimeFigureOut">
              <a:rPr lang="en-US" smtClean="0"/>
              <a:pPr/>
              <a:t>1/6/2015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FE67-6A91-A942-8961-0C1DB0586F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874C-66A9-224D-8909-4EC91A9D4D9B}" type="datetimeFigureOut">
              <a:rPr lang="en-US" smtClean="0"/>
              <a:pPr/>
              <a:t>1/6/2015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FE67-6A91-A942-8961-0C1DB0586F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P PPT-SimpleShell-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P PPT-SimpleShell-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7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874C-66A9-224D-8909-4EC91A9D4D9B}" type="datetimeFigureOut">
              <a:rPr lang="en-US" smtClean="0"/>
              <a:pPr/>
              <a:t>1/6/2015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FE67-6A91-A942-8961-0C1DB0586F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874C-66A9-224D-8909-4EC91A9D4D9B}" type="datetimeFigureOut">
              <a:rPr lang="en-US" smtClean="0"/>
              <a:pPr/>
              <a:t>1/6/2015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FE67-6A91-A942-8961-0C1DB0586F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874C-66A9-224D-8909-4EC91A9D4D9B}" type="datetimeFigureOut">
              <a:rPr lang="en-US" smtClean="0"/>
              <a:pPr/>
              <a:t>1/6/2015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FE67-6A91-A942-8961-0C1DB0586F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874C-66A9-224D-8909-4EC91A9D4D9B}" type="datetimeFigureOut">
              <a:rPr lang="en-US" smtClean="0"/>
              <a:pPr/>
              <a:t>1/6/2015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FE67-6A91-A942-8961-0C1DB0586F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874C-66A9-224D-8909-4EC91A9D4D9B}" type="datetimeFigureOut">
              <a:rPr lang="en-US" smtClean="0"/>
              <a:pPr/>
              <a:t>1/6/2015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FE67-6A91-A942-8961-0C1DB0586F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874C-66A9-224D-8909-4EC91A9D4D9B}" type="datetimeFigureOut">
              <a:rPr lang="en-US" smtClean="0"/>
              <a:pPr/>
              <a:t>1/6/2015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FE67-6A91-A942-8961-0C1DB0586F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874C-66A9-224D-8909-4EC91A9D4D9B}" type="datetimeFigureOut">
              <a:rPr lang="en-US" smtClean="0"/>
              <a:pPr/>
              <a:t>1/6/2015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FE67-6A91-A942-8961-0C1DB0586F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874C-66A9-224D-8909-4EC91A9D4D9B}" type="datetimeFigureOut">
              <a:rPr lang="en-US" smtClean="0"/>
              <a:pPr/>
              <a:t>1/6/2015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DFE67-6A91-A942-8961-0C1DB0586F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3874C-66A9-224D-8909-4EC91A9D4D9B}" type="datetimeFigureOut">
              <a:rPr lang="en-US" smtClean="0"/>
              <a:pPr/>
              <a:t>1/6/2015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DFE67-6A91-A942-8961-0C1DB0586F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Covers-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639" y="557353"/>
            <a:ext cx="587984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Arizona Project</a:t>
            </a:r>
          </a:p>
          <a:p>
            <a:pPr>
              <a:spcAft>
                <a:spcPts val="600"/>
              </a:spcAft>
            </a:pPr>
            <a:endParaRPr lang="en-US" sz="2000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Thomas W. McCann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January 7, 2015</a:t>
            </a:r>
          </a:p>
          <a:p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026" descr="Siph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5" y="1485092"/>
            <a:ext cx="4148328" cy="31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3935" y="444572"/>
            <a:ext cx="712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Siphons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59" y="1256492"/>
            <a:ext cx="3326725" cy="4990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80" y="3195573"/>
            <a:ext cx="2699235" cy="346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9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3935" y="444572"/>
            <a:ext cx="712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Tunnels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38" y="1273626"/>
            <a:ext cx="5894615" cy="3929743"/>
          </a:xfrm>
          <a:prstGeom prst="rect">
            <a:avLst/>
          </a:prstGeom>
        </p:spPr>
      </p:pic>
      <p:pic>
        <p:nvPicPr>
          <p:cNvPr id="11" name="Picture 3" descr="Contruc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4267" r="2445" b="3300"/>
          <a:stretch/>
        </p:blipFill>
        <p:spPr bwMode="auto">
          <a:xfrm>
            <a:off x="3875314" y="2806385"/>
            <a:ext cx="5083629" cy="373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56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3935" y="444572"/>
            <a:ext cx="712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Pumping Plants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  <p:pic>
        <p:nvPicPr>
          <p:cNvPr id="11" name="Picture 2" descr="\\ocotillo\users\tmccann\My Documents\My Pictures\West PP under construc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85" y="1256403"/>
            <a:ext cx="4311615" cy="344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72" y="1374911"/>
            <a:ext cx="4015344" cy="3212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02" y="3653729"/>
            <a:ext cx="3841720" cy="307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41" y="1202634"/>
            <a:ext cx="6336197" cy="50689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935" y="444572"/>
            <a:ext cx="712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Diversion Works on Colorado River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527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44" y="1232453"/>
            <a:ext cx="6249228" cy="499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3935" y="444572"/>
            <a:ext cx="712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Diversion Works on Colorado River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627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252" y="1179814"/>
            <a:ext cx="4351920" cy="5439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935" y="444572"/>
            <a:ext cx="712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Diversion Works on Colorado River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0847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77" y="1252330"/>
            <a:ext cx="4172269" cy="5376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935" y="444572"/>
            <a:ext cx="712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Diversion Works on Colorado River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7344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39021"/>
            <a:ext cx="8229600" cy="4915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</a:pPr>
            <a:endParaRPr lang="en-US" dirty="0"/>
          </a:p>
          <a:p>
            <a:endParaRPr lang="en-US" dirty="0"/>
          </a:p>
        </p:txBody>
      </p:sp>
      <p:pic>
        <p:nvPicPr>
          <p:cNvPr id="5123" name="Picture 3" descr="\\ocotillo\users\tmccann\My Documents\My Pictures\Mark Wilmer PP construction 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12" y="1239021"/>
            <a:ext cx="457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\\ocotillo\users\tmccann\My Documents\My Pictures\Mark Wilmer PP construction 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21" y="1808455"/>
            <a:ext cx="457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ocotillo\users\tmccann\My Documents\My Pictures\Mark Wilmer PP construction 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028" y="2209799"/>
            <a:ext cx="457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Y:\More Photos for tom McCann\Contruction 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6770" y="3344347"/>
            <a:ext cx="4477321" cy="336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63935" y="444572"/>
            <a:ext cx="712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Motors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504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3935" y="444572"/>
            <a:ext cx="712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Control Center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  <p:pic>
        <p:nvPicPr>
          <p:cNvPr id="9" name="Picture 8" descr="C:\WINNT\New Control Room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7" y="1262744"/>
            <a:ext cx="6324600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08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3935" y="444572"/>
            <a:ext cx="712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New Waddell Dam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3" y="1295399"/>
            <a:ext cx="6106886" cy="488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6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44811" y="1749665"/>
            <a:ext cx="3005276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buClr>
                <a:prstClr val="black">
                  <a:shade val="95000"/>
                </a:prstClr>
              </a:buClr>
              <a:buSzPct val="65000"/>
              <a:defRPr/>
            </a:pPr>
            <a:r>
              <a:rPr lang="en-US" sz="3200" b="1" dirty="0" smtClean="0">
                <a:solidFill>
                  <a:srgbClr val="002060"/>
                </a:solidFill>
              </a:rPr>
              <a:t>History</a:t>
            </a:r>
          </a:p>
          <a:p>
            <a:pPr>
              <a:spcAft>
                <a:spcPts val="1800"/>
              </a:spcAft>
              <a:buClr>
                <a:prstClr val="black">
                  <a:shade val="95000"/>
                </a:prstClr>
              </a:buClr>
              <a:buSzPct val="65000"/>
              <a:defRPr/>
            </a:pPr>
            <a:r>
              <a:rPr lang="en-US" sz="3200" b="1" dirty="0" smtClean="0">
                <a:solidFill>
                  <a:srgbClr val="002060"/>
                </a:solidFill>
              </a:rPr>
              <a:t>Physical System</a:t>
            </a:r>
            <a:endParaRPr lang="en-US" sz="3200" b="1" dirty="0">
              <a:solidFill>
                <a:srgbClr val="002060"/>
              </a:solidFill>
            </a:endParaRPr>
          </a:p>
          <a:p>
            <a:pPr>
              <a:spcAft>
                <a:spcPts val="1800"/>
              </a:spcAft>
              <a:buClr>
                <a:prstClr val="black">
                  <a:shade val="95000"/>
                </a:prstClr>
              </a:buClr>
              <a:buSzPct val="65000"/>
              <a:defRPr/>
            </a:pPr>
            <a:r>
              <a:rPr lang="en-US" sz="3200" b="1" dirty="0" smtClean="0">
                <a:solidFill>
                  <a:srgbClr val="002060"/>
                </a:solidFill>
              </a:rPr>
              <a:t>Operation</a:t>
            </a:r>
          </a:p>
          <a:p>
            <a:pPr>
              <a:spcAft>
                <a:spcPts val="1800"/>
              </a:spcAft>
              <a:buClr>
                <a:prstClr val="black">
                  <a:shade val="95000"/>
                </a:prstClr>
              </a:buClr>
              <a:buSzPct val="65000"/>
              <a:defRPr/>
            </a:pPr>
            <a:r>
              <a:rPr lang="en-US" sz="3200" b="1" dirty="0" smtClean="0">
                <a:solidFill>
                  <a:srgbClr val="002060"/>
                </a:solidFill>
              </a:rPr>
              <a:t>Governance</a:t>
            </a:r>
          </a:p>
          <a:p>
            <a:pPr>
              <a:spcAft>
                <a:spcPts val="1800"/>
              </a:spcAft>
              <a:buClr>
                <a:prstClr val="black">
                  <a:shade val="95000"/>
                </a:prstClr>
              </a:buClr>
              <a:buSzPct val="65000"/>
              <a:defRPr/>
            </a:pPr>
            <a:r>
              <a:rPr lang="en-US" sz="3200" b="1" dirty="0" smtClean="0">
                <a:solidFill>
                  <a:srgbClr val="002060"/>
                </a:solidFill>
              </a:rPr>
              <a:t>Contracting</a:t>
            </a:r>
          </a:p>
          <a:p>
            <a:pPr>
              <a:spcAft>
                <a:spcPts val="1800"/>
              </a:spcAft>
              <a:buClr>
                <a:prstClr val="black">
                  <a:shade val="95000"/>
                </a:prstClr>
              </a:buClr>
              <a:buSzPct val="65000"/>
              <a:defRPr/>
            </a:pPr>
            <a:r>
              <a:rPr lang="en-US" sz="3200" b="1" dirty="0" smtClean="0">
                <a:solidFill>
                  <a:srgbClr val="002060"/>
                </a:solidFill>
              </a:rPr>
              <a:t>Finances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8268" y="446902"/>
            <a:ext cx="529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Central Arizona Project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\\ocotillo\users\tmccann\My Documents\My Pictures\Salt Gila P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86" y="1836184"/>
            <a:ext cx="4943770" cy="395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30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0040" y="454728"/>
            <a:ext cx="6136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>
                <a:solidFill>
                  <a:srgbClr val="000090"/>
                </a:solidFill>
                <a:latin typeface="+mj-lt"/>
                <a:cs typeface="Century Gothic"/>
              </a:rPr>
              <a:t>Navajo Generating Station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8" y="1234799"/>
            <a:ext cx="7086978" cy="470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0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935" y="469286"/>
            <a:ext cx="712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Construction Summary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5"/>
          <p:cNvSpPr txBox="1">
            <a:spLocks/>
          </p:cNvSpPr>
          <p:nvPr/>
        </p:nvSpPr>
        <p:spPr>
          <a:xfrm>
            <a:off x="457203" y="1158535"/>
            <a:ext cx="4935626" cy="5046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20000"/>
              </a:spcAft>
            </a:pPr>
            <a:r>
              <a:rPr lang="en-US" dirty="0" smtClean="0"/>
              <a:t>Construction </a:t>
            </a:r>
            <a:r>
              <a:rPr lang="en-US" dirty="0"/>
              <a:t>began in 1973</a:t>
            </a:r>
          </a:p>
          <a:p>
            <a:pPr>
              <a:spcAft>
                <a:spcPct val="20000"/>
              </a:spcAft>
            </a:pPr>
            <a:r>
              <a:rPr lang="en-US" dirty="0"/>
              <a:t>First CAP water delivered in 1985</a:t>
            </a:r>
          </a:p>
          <a:p>
            <a:pPr>
              <a:spcAft>
                <a:spcPct val="20000"/>
              </a:spcAft>
            </a:pPr>
            <a:r>
              <a:rPr lang="en-US" dirty="0"/>
              <a:t>CAP water supply system declared substantially complete in 1993</a:t>
            </a:r>
          </a:p>
          <a:p>
            <a:pPr>
              <a:spcAft>
                <a:spcPct val="20000"/>
              </a:spcAft>
            </a:pPr>
            <a:r>
              <a:rPr lang="en-US" dirty="0"/>
              <a:t>Total cost $4+ billion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71" y="1337733"/>
            <a:ext cx="2929954" cy="2343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" b="33642"/>
          <a:stretch/>
        </p:blipFill>
        <p:spPr>
          <a:xfrm rot="682503">
            <a:off x="5027578" y="3372411"/>
            <a:ext cx="3066348" cy="2626079"/>
          </a:xfrm>
          <a:prstGeom prst="rect">
            <a:avLst/>
          </a:prstGeom>
          <a:ln>
            <a:solidFill>
              <a:schemeClr val="tx1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127980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587" y="457788"/>
            <a:ext cx="529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CAP Service Area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3664" y="1219305"/>
            <a:ext cx="5143000" cy="4791079"/>
          </a:xfrm>
        </p:spPr>
        <p:txBody>
          <a:bodyPr>
            <a:noAutofit/>
          </a:bodyPr>
          <a:lstStyle/>
          <a:p>
            <a:pPr marL="223838" indent="-223838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800" dirty="0" smtClean="0"/>
              <a:t>3 counties</a:t>
            </a:r>
          </a:p>
          <a:p>
            <a:pPr marL="223838" indent="-223838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800" dirty="0" smtClean="0"/>
              <a:t>23,790 square miles</a:t>
            </a:r>
          </a:p>
          <a:p>
            <a:pPr marL="223838" indent="-223838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800" dirty="0" smtClean="0"/>
              <a:t>&lt; 8” annual rainfall </a:t>
            </a:r>
          </a:p>
          <a:p>
            <a:pPr marL="223838" indent="-223838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800" dirty="0" smtClean="0"/>
              <a:t>5 million people (80% of Arizona’s population)</a:t>
            </a:r>
          </a:p>
          <a:p>
            <a:pPr marL="231775" lvl="1" indent="-231775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/>
              <a:buChar char="•"/>
            </a:pPr>
            <a:r>
              <a:rPr lang="en-US" dirty="0"/>
              <a:t>350,000 acres of irrigated </a:t>
            </a:r>
            <a:r>
              <a:rPr lang="en-US" dirty="0" smtClean="0"/>
              <a:t>agriculture</a:t>
            </a:r>
          </a:p>
          <a:p>
            <a:pPr marL="231775" lvl="1" indent="-231775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/>
              <a:buChar char="•"/>
            </a:pPr>
            <a:r>
              <a:rPr lang="en-US" dirty="0" smtClean="0"/>
              <a:t>11 Native American tribes</a:t>
            </a:r>
            <a:endParaRPr lang="en-US" sz="2400" dirty="0" smtClean="0"/>
          </a:p>
        </p:txBody>
      </p:sp>
      <p:pic>
        <p:nvPicPr>
          <p:cNvPr id="9" name="Picture 2" descr="Agriculture Shots near Canal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75" y="3124372"/>
            <a:ext cx="2496458" cy="187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hoenix Skyline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395203" y="1219305"/>
            <a:ext cx="3158005" cy="210189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6630" name="Picture 6" descr="http://www.azcentral.com/i/sized/D/C/5/e258/PHP419C6169445C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255" y="4202222"/>
            <a:ext cx="2272700" cy="226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1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935" y="457787"/>
            <a:ext cx="529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2013 CAP Deliveries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Content Placeholder 1">
            <a:hlinkClick r:id="" action="ppaction://ole?verb=0"/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50862" y="1453693"/>
          <a:ext cx="7820251" cy="458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Chart" r:id="rId5" imgW="8069627" imgH="4533840" progId="MSGraph.Chart.8">
                  <p:embed followColorScheme="full"/>
                </p:oleObj>
              </mc:Choice>
              <mc:Fallback>
                <p:oleObj name="Chart" r:id="rId5" imgW="8069627" imgH="453384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" y="1453693"/>
                        <a:ext cx="7820251" cy="458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164493" y="1275714"/>
            <a:ext cx="2681555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  <a:buSzTx/>
              <a:buFontTx/>
              <a:buNone/>
            </a:pPr>
            <a:r>
              <a:rPr lang="en-US" sz="3200" b="1" dirty="0" smtClean="0">
                <a:solidFill>
                  <a:srgbClr val="000090"/>
                </a:solidFill>
              </a:rPr>
              <a:t>1.52 MAF</a:t>
            </a:r>
            <a:endParaRPr lang="en-US" sz="3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6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154" y="479560"/>
            <a:ext cx="529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CAP Energy Use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924" y="1385362"/>
            <a:ext cx="77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87297"/>
            <a:ext cx="5505061" cy="2484909"/>
          </a:xfrm>
        </p:spPr>
        <p:txBody>
          <a:bodyPr>
            <a:normAutofit/>
          </a:bodyPr>
          <a:lstStyle/>
          <a:p>
            <a:r>
              <a:rPr lang="en-US" dirty="0"/>
              <a:t>CAP is </a:t>
            </a:r>
            <a:r>
              <a:rPr lang="en-US" dirty="0" smtClean="0"/>
              <a:t>largest </a:t>
            </a:r>
            <a:r>
              <a:rPr lang="en-US" dirty="0"/>
              <a:t>power user in </a:t>
            </a:r>
            <a:r>
              <a:rPr lang="en-US" dirty="0" smtClean="0"/>
              <a:t>Arizona</a:t>
            </a:r>
          </a:p>
          <a:p>
            <a:r>
              <a:rPr lang="en-US" dirty="0" smtClean="0"/>
              <a:t>2.8 </a:t>
            </a:r>
            <a:r>
              <a:rPr lang="en-US" dirty="0"/>
              <a:t>million </a:t>
            </a:r>
            <a:r>
              <a:rPr lang="en-US" dirty="0" err="1" smtClean="0"/>
              <a:t>MWh</a:t>
            </a:r>
            <a:r>
              <a:rPr lang="en-US" dirty="0" smtClean="0"/>
              <a:t> needed to </a:t>
            </a:r>
            <a:r>
              <a:rPr lang="en-US" dirty="0"/>
              <a:t>deliver </a:t>
            </a:r>
            <a:r>
              <a:rPr lang="en-US" dirty="0" smtClean="0"/>
              <a:t>1.6 </a:t>
            </a:r>
            <a:r>
              <a:rPr lang="en-US" dirty="0"/>
              <a:t>million </a:t>
            </a:r>
            <a:r>
              <a:rPr lang="en-US" dirty="0" smtClean="0"/>
              <a:t>acre-feet</a:t>
            </a:r>
          </a:p>
          <a:p>
            <a:endParaRPr lang="en-US" dirty="0" smtClean="0"/>
          </a:p>
        </p:txBody>
      </p:sp>
      <p:pic>
        <p:nvPicPr>
          <p:cNvPr id="9" name="Picture 8" descr="Electricity Me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913" y="1511125"/>
            <a:ext cx="2579043" cy="1628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5" descr="http://s3.images.com/huge.25.1265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0494" y="4102346"/>
            <a:ext cx="3004305" cy="1909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4450701" y="4002833"/>
            <a:ext cx="39841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 pitchFamily="34" charset="0"/>
              <a:buChar char="•"/>
            </a:pPr>
            <a:r>
              <a:rPr lang="en-US" sz="3200" dirty="0" smtClean="0"/>
              <a:t>Nearly 3000 feet of lift from Lake Havasu to terminus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5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1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154" y="479560"/>
            <a:ext cx="529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CAP Elevation Profile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924" y="1385362"/>
            <a:ext cx="77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7" r="897"/>
          <a:stretch/>
        </p:blipFill>
        <p:spPr bwMode="auto">
          <a:xfrm>
            <a:off x="589332" y="1097689"/>
            <a:ext cx="7422541" cy="533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83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57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925" y="479560"/>
            <a:ext cx="7015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Energy Use by Pumping Plant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5616509"/>
              </p:ext>
            </p:extLst>
          </p:nvPr>
        </p:nvGraphicFramePr>
        <p:xfrm>
          <a:off x="0" y="1530220"/>
          <a:ext cx="10484882" cy="5109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8275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225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153" y="479560"/>
            <a:ext cx="7636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Need for Base Load Power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924" y="1385362"/>
            <a:ext cx="77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83573"/>
            <a:ext cx="8229600" cy="528253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CAP system design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Requires operation at constant volume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Requires </a:t>
            </a:r>
            <a:r>
              <a:rPr lang="en-US" dirty="0"/>
              <a:t>c</a:t>
            </a:r>
            <a:r>
              <a:rPr lang="en-US" dirty="0" smtClean="0"/>
              <a:t>ontinuous operation (24/7) to deliver full water entitlements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CAP customers require deliveries 24/7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Repeated starts/stops increase cost and risk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Pump/motor maintenance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Potential canal damage due to constantly changing water levels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Reduced system reliability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785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1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039" y="479560"/>
            <a:ext cx="5609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CAP Generation Resources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924" y="1385362"/>
            <a:ext cx="77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63935" y="1268963"/>
            <a:ext cx="5756988" cy="5029200"/>
          </a:xfrm>
        </p:spPr>
        <p:txBody>
          <a:bodyPr/>
          <a:lstStyle/>
          <a:p>
            <a:r>
              <a:rPr lang="en-US" dirty="0" smtClean="0"/>
              <a:t>Navajo Generating Station</a:t>
            </a:r>
          </a:p>
          <a:p>
            <a:r>
              <a:rPr lang="en-US" dirty="0" smtClean="0"/>
              <a:t>Hoover</a:t>
            </a:r>
          </a:p>
          <a:p>
            <a:r>
              <a:rPr lang="en-US" dirty="0" smtClean="0"/>
              <a:t>New Waddell</a:t>
            </a:r>
          </a:p>
          <a:p>
            <a:r>
              <a:rPr lang="en-US" dirty="0" smtClean="0"/>
              <a:t>Market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1026" name="Picture 2" descr="\\ocotillo\users\tmccann\My Documents\My Pictures\Hoover D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346" y="4565429"/>
            <a:ext cx="2692351" cy="20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8554" y="3761460"/>
            <a:ext cx="3074488" cy="229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6" cstate="email"/>
          <a:srcRect b="13634"/>
          <a:stretch/>
        </p:blipFill>
        <p:spPr bwMode="auto">
          <a:xfrm>
            <a:off x="4757057" y="1847027"/>
            <a:ext cx="3814791" cy="243329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19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1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154" y="457788"/>
            <a:ext cx="529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>
                <a:solidFill>
                  <a:srgbClr val="000090"/>
                </a:solidFill>
                <a:latin typeface="+mj-lt"/>
                <a:cs typeface="Century Gothic"/>
              </a:rPr>
              <a:t>NGS Energy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924" y="1385362"/>
            <a:ext cx="77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2923" y="1166827"/>
            <a:ext cx="4777114" cy="290174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CAP reserves NGS energy to meet pumping needs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Unreserved NGS energy is sold by Western Area Power Administration as Navajo </a:t>
            </a:r>
            <a:r>
              <a:rPr lang="en-US" sz="2800" dirty="0" smtClean="0"/>
              <a:t>Surplus</a:t>
            </a:r>
            <a:endParaRPr lang="en-US" sz="28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22036" y="4033517"/>
            <a:ext cx="4273627" cy="1902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/>
              <a:t>Net proceeds from sales of Navajo Surplus energy assist in CAP repayment</a:t>
            </a:r>
            <a:endParaRPr lang="en-US" sz="2800" dirty="0"/>
          </a:p>
        </p:txBody>
      </p:sp>
      <p:pic>
        <p:nvPicPr>
          <p:cNvPr id="12" name="Picture 11" descr="Electricity Me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037" y="1520574"/>
            <a:ext cx="3237219" cy="204455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Cash Regist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0941" y="3673611"/>
            <a:ext cx="2269577" cy="281427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727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935" y="469286"/>
            <a:ext cx="712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Origins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5"/>
          <p:cNvSpPr txBox="1">
            <a:spLocks/>
          </p:cNvSpPr>
          <p:nvPr/>
        </p:nvSpPr>
        <p:spPr>
          <a:xfrm>
            <a:off x="552641" y="1158535"/>
            <a:ext cx="5007428" cy="50463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 smtClean="0"/>
              <a:t>Concept of a large-scale project to bring Colorado River water into central Arizona dates to at least the early 1900s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 smtClean="0"/>
              <a:t>In 1922, engineers surveyed an aqueduct route from Parker to the Salt River valley 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29942" y="5558018"/>
            <a:ext cx="3145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Representative Carl Hayden</a:t>
            </a:r>
            <a:endParaRPr lang="en-US" sz="2000" b="1" dirty="0">
              <a:solidFill>
                <a:srgbClr val="000090"/>
              </a:solidFill>
            </a:endParaRPr>
          </a:p>
        </p:txBody>
      </p:sp>
      <p:pic>
        <p:nvPicPr>
          <p:cNvPr id="8194" name="Picture 2" descr="\\ocotillo\users\tmccann\My Documents\My Pictures\Carl Hayden 191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1" t="15933" r="10861" b="7068"/>
          <a:stretch/>
        </p:blipFill>
        <p:spPr bwMode="auto">
          <a:xfrm>
            <a:off x="5560069" y="1260484"/>
            <a:ext cx="2955093" cy="433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58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6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926" y="446902"/>
            <a:ext cx="529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>
                <a:solidFill>
                  <a:srgbClr val="000090"/>
                </a:solidFill>
                <a:latin typeface="+mj-lt"/>
                <a:cs typeface="Century Gothic"/>
              </a:rPr>
              <a:t>Issues Facing NGS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924" y="1385362"/>
            <a:ext cx="77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47332"/>
            <a:ext cx="8229600" cy="5029200"/>
          </a:xfrm>
        </p:spPr>
        <p:txBody>
          <a:bodyPr/>
          <a:lstStyle/>
          <a:p>
            <a:r>
              <a:rPr lang="en-US" dirty="0" smtClean="0"/>
              <a:t>Navajo Nation land lease renewal</a:t>
            </a:r>
          </a:p>
          <a:p>
            <a:r>
              <a:rPr lang="en-US" dirty="0" smtClean="0"/>
              <a:t>Coal contract renewal</a:t>
            </a:r>
          </a:p>
          <a:p>
            <a:r>
              <a:rPr lang="en-US" dirty="0" smtClean="0"/>
              <a:t>Water contract renewal</a:t>
            </a:r>
          </a:p>
          <a:p>
            <a:r>
              <a:rPr lang="en-US" dirty="0" smtClean="0"/>
              <a:t>Increasing operating costs</a:t>
            </a:r>
          </a:p>
          <a:p>
            <a:r>
              <a:rPr lang="en-US" dirty="0" smtClean="0"/>
              <a:t>Environmental regulations</a:t>
            </a:r>
          </a:p>
          <a:p>
            <a:pPr lvl="1"/>
            <a:r>
              <a:rPr lang="en-US" dirty="0" smtClean="0"/>
              <a:t>Regional Haze Rule (BART)</a:t>
            </a:r>
          </a:p>
          <a:p>
            <a:pPr lvl="1"/>
            <a:r>
              <a:rPr lang="en-US" dirty="0" smtClean="0"/>
              <a:t>Mercury &amp; Air Toxics Rule</a:t>
            </a:r>
          </a:p>
          <a:p>
            <a:pPr lvl="1"/>
            <a:r>
              <a:rPr lang="en-US" dirty="0" smtClean="0"/>
              <a:t>Ash Rule</a:t>
            </a:r>
          </a:p>
          <a:p>
            <a:pPr lvl="1"/>
            <a:r>
              <a:rPr lang="en-US" dirty="0" smtClean="0"/>
              <a:t>Carbon (?)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4" b="17090"/>
          <a:stretch/>
        </p:blipFill>
        <p:spPr>
          <a:xfrm>
            <a:off x="5481680" y="1940767"/>
            <a:ext cx="3205120" cy="372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8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2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040" y="446902"/>
            <a:ext cx="529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>
                <a:solidFill>
                  <a:srgbClr val="000090"/>
                </a:solidFill>
                <a:latin typeface="+mj-lt"/>
                <a:cs typeface="Century Gothic"/>
              </a:rPr>
              <a:t>CAP Power Management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924" y="1385362"/>
            <a:ext cx="77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1" y="1247332"/>
            <a:ext cx="5766317" cy="5029200"/>
          </a:xfrm>
        </p:spPr>
        <p:txBody>
          <a:bodyPr/>
          <a:lstStyle/>
          <a:p>
            <a:r>
              <a:rPr lang="en-US" dirty="0" smtClean="0"/>
              <a:t>Lake Pleasant provides regulatory storage for CAP</a:t>
            </a:r>
          </a:p>
          <a:p>
            <a:r>
              <a:rPr lang="en-US" dirty="0" smtClean="0"/>
              <a:t>Allows CAP to optimize pumping seasonally in response to energy market</a:t>
            </a:r>
          </a:p>
          <a:p>
            <a:pPr lvl="1"/>
            <a:r>
              <a:rPr lang="en-US" dirty="0" smtClean="0"/>
              <a:t>Pump from Colorado River primarily in winter</a:t>
            </a:r>
          </a:p>
          <a:p>
            <a:pPr lvl="1"/>
            <a:r>
              <a:rPr lang="en-US" dirty="0" smtClean="0"/>
              <a:t>Release from Lake Pleasant in summer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1540" y="2089623"/>
            <a:ext cx="3249629" cy="2429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761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926" y="446902"/>
            <a:ext cx="5870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>
                <a:solidFill>
                  <a:srgbClr val="000090"/>
                </a:solidFill>
                <a:latin typeface="+mj-lt"/>
                <a:cs typeface="Century Gothic"/>
              </a:rPr>
              <a:t>CAP Transmission Portfolio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66925"/>
            <a:ext cx="8229600" cy="4525963"/>
          </a:xfrm>
        </p:spPr>
        <p:txBody>
          <a:bodyPr/>
          <a:lstStyle/>
          <a:p>
            <a:r>
              <a:rPr lang="en-US" dirty="0" smtClean="0"/>
              <a:t>Navajo Transmission</a:t>
            </a:r>
          </a:p>
          <a:p>
            <a:r>
              <a:rPr lang="en-US" dirty="0" smtClean="0"/>
              <a:t>CAP Transmission</a:t>
            </a:r>
          </a:p>
          <a:p>
            <a:r>
              <a:rPr lang="en-US" dirty="0" smtClean="0"/>
              <a:t>Contract rights</a:t>
            </a:r>
          </a:p>
          <a:p>
            <a:pPr lvl="1"/>
            <a:r>
              <a:rPr lang="en-US" dirty="0" smtClean="0"/>
              <a:t>Intertie</a:t>
            </a:r>
          </a:p>
          <a:p>
            <a:pPr lvl="1"/>
            <a:r>
              <a:rPr lang="en-US" dirty="0" smtClean="0"/>
              <a:t>Parker-Davis</a:t>
            </a:r>
          </a:p>
          <a:p>
            <a:r>
              <a:rPr lang="en-US" dirty="0" smtClean="0"/>
              <a:t>Network Service</a:t>
            </a:r>
          </a:p>
          <a:p>
            <a:pPr lvl="1"/>
            <a:r>
              <a:rPr lang="en-US" dirty="0" smtClean="0"/>
              <a:t>APS</a:t>
            </a:r>
          </a:p>
          <a:p>
            <a:pPr lvl="1"/>
            <a:r>
              <a:rPr lang="en-US" dirty="0" smtClean="0"/>
              <a:t>SRP</a:t>
            </a:r>
            <a:endParaRPr lang="en-US" dirty="0"/>
          </a:p>
        </p:txBody>
      </p:sp>
      <p:pic>
        <p:nvPicPr>
          <p:cNvPr id="6" name="Picture 5" descr="powergri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672" y="2247899"/>
            <a:ext cx="4304250" cy="324783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622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icture 230" descr="CAP PPT-SimpleShell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66FF"/>
            </a:solidFill>
          </a:ln>
        </p:spPr>
      </p:pic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6256338" y="536575"/>
            <a:ext cx="0" cy="2233613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 flipH="1">
            <a:off x="1117600" y="546100"/>
            <a:ext cx="5181600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334494" y="306616"/>
            <a:ext cx="38343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800" dirty="0" smtClean="0">
                <a:solidFill>
                  <a:srgbClr val="009900"/>
                </a:solidFill>
              </a:rPr>
              <a:t>NGS </a:t>
            </a:r>
            <a:endParaRPr lang="en-US" sz="800" dirty="0">
              <a:solidFill>
                <a:srgbClr val="009900"/>
              </a:solidFill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262688" y="2789694"/>
            <a:ext cx="66877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9900"/>
                </a:solidFill>
              </a:rPr>
              <a:t>WESTWING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300038" y="350838"/>
            <a:ext cx="1173162" cy="16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rgbClr val="009900"/>
                </a:solidFill>
              </a:rPr>
              <a:t>McCULLOUGH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116013" y="536575"/>
            <a:ext cx="225425" cy="414338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>
            <a:off x="1319213" y="998538"/>
            <a:ext cx="7937" cy="1274762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641350" y="914400"/>
            <a:ext cx="70008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rgbClr val="FF0000"/>
                </a:solidFill>
              </a:rPr>
              <a:t>DAVIS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680534" y="2038578"/>
            <a:ext cx="51167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800" dirty="0">
                <a:solidFill>
                  <a:srgbClr val="FF0000"/>
                </a:solidFill>
              </a:rPr>
              <a:t>PARKER</a:t>
            </a:r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flipH="1">
            <a:off x="1366838" y="998538"/>
            <a:ext cx="11112" cy="12747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>
            <a:off x="1377950" y="2293938"/>
            <a:ext cx="4032250" cy="6778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>
            <a:off x="1366838" y="2341563"/>
            <a:ext cx="3967162" cy="660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4513263" y="2982913"/>
            <a:ext cx="831850" cy="16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rgbClr val="FF0000"/>
                </a:solidFill>
              </a:rPr>
              <a:t>LIBERTY</a:t>
            </a: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2055813" y="788988"/>
            <a:ext cx="44435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MEAD</a:t>
            </a: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1982788" y="646113"/>
            <a:ext cx="828675" cy="16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chemeClr val="tx2"/>
                </a:solidFill>
              </a:rPr>
              <a:t>HOOVER</a:t>
            </a:r>
          </a:p>
        </p:txBody>
      </p:sp>
      <p:sp>
        <p:nvSpPr>
          <p:cNvPr id="5145" name="Line 25"/>
          <p:cNvSpPr>
            <a:spLocks noChangeShapeType="1"/>
          </p:cNvSpPr>
          <p:nvPr/>
        </p:nvSpPr>
        <p:spPr bwMode="auto">
          <a:xfrm flipH="1">
            <a:off x="1573213" y="641350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" name="Line 26"/>
          <p:cNvSpPr>
            <a:spLocks noChangeShapeType="1"/>
          </p:cNvSpPr>
          <p:nvPr/>
        </p:nvSpPr>
        <p:spPr bwMode="auto">
          <a:xfrm>
            <a:off x="1511300" y="641350"/>
            <a:ext cx="3898900" cy="2330450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 flipH="1">
            <a:off x="1366838" y="641350"/>
            <a:ext cx="142875" cy="3095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" name="Line 28"/>
          <p:cNvSpPr>
            <a:spLocks noChangeShapeType="1"/>
          </p:cNvSpPr>
          <p:nvPr/>
        </p:nvSpPr>
        <p:spPr bwMode="auto">
          <a:xfrm flipV="1">
            <a:off x="5376863" y="2811463"/>
            <a:ext cx="847725" cy="163512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" name="Line 29"/>
          <p:cNvSpPr>
            <a:spLocks noChangeShapeType="1"/>
          </p:cNvSpPr>
          <p:nvPr/>
        </p:nvSpPr>
        <p:spPr bwMode="auto">
          <a:xfrm>
            <a:off x="1155700" y="546100"/>
            <a:ext cx="355600" cy="952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Line 36"/>
          <p:cNvSpPr>
            <a:spLocks noChangeShapeType="1"/>
          </p:cNvSpPr>
          <p:nvPr/>
        </p:nvSpPr>
        <p:spPr bwMode="auto">
          <a:xfrm flipH="1">
            <a:off x="1366838" y="2181225"/>
            <a:ext cx="106362" cy="112713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7" name="Line 37"/>
          <p:cNvSpPr>
            <a:spLocks noChangeShapeType="1"/>
          </p:cNvSpPr>
          <p:nvPr/>
        </p:nvSpPr>
        <p:spPr bwMode="auto">
          <a:xfrm flipH="1">
            <a:off x="1905000" y="2532063"/>
            <a:ext cx="519113" cy="98425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>
            <a:off x="2424113" y="2532063"/>
            <a:ext cx="84137" cy="285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Line 39"/>
          <p:cNvSpPr>
            <a:spLocks noChangeShapeType="1"/>
          </p:cNvSpPr>
          <p:nvPr/>
        </p:nvSpPr>
        <p:spPr bwMode="auto">
          <a:xfrm flipH="1">
            <a:off x="3948113" y="2613025"/>
            <a:ext cx="90487" cy="157163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" name="Line 41"/>
          <p:cNvSpPr>
            <a:spLocks noChangeShapeType="1"/>
          </p:cNvSpPr>
          <p:nvPr/>
        </p:nvSpPr>
        <p:spPr bwMode="auto">
          <a:xfrm>
            <a:off x="5075238" y="2181225"/>
            <a:ext cx="1143000" cy="588963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4456113" y="1854165"/>
            <a:ext cx="914400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chemeClr val="accent2"/>
                </a:solidFill>
              </a:rPr>
              <a:t>NEW</a:t>
            </a:r>
          </a:p>
          <a:p>
            <a:pPr algn="ctr"/>
            <a:r>
              <a:rPr lang="en-US" sz="800" dirty="0">
                <a:solidFill>
                  <a:schemeClr val="accent2"/>
                </a:solidFill>
              </a:rPr>
              <a:t>WADDELL</a:t>
            </a:r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1439863" y="1974850"/>
            <a:ext cx="831850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chemeClr val="accent2"/>
                </a:solidFill>
              </a:rPr>
              <a:t>HAVASU</a:t>
            </a:r>
            <a:endParaRPr lang="en-US" sz="800"/>
          </a:p>
        </p:txBody>
      </p: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1391798" y="2690690"/>
            <a:ext cx="714375" cy="16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chemeClr val="accent2"/>
                </a:solidFill>
              </a:rPr>
              <a:t>BOUSE</a:t>
            </a:r>
          </a:p>
        </p:txBody>
      </p:sp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1851115" y="2920454"/>
            <a:ext cx="1230313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chemeClr val="accent2"/>
                </a:solidFill>
              </a:rPr>
              <a:t>LITTLE</a:t>
            </a:r>
          </a:p>
          <a:p>
            <a:pPr algn="ctr"/>
            <a:r>
              <a:rPr lang="en-US" sz="800" dirty="0">
                <a:solidFill>
                  <a:schemeClr val="accent2"/>
                </a:solidFill>
              </a:rPr>
              <a:t>HARQUAHALA</a:t>
            </a:r>
          </a:p>
        </p:txBody>
      </p:sp>
      <p:sp>
        <p:nvSpPr>
          <p:cNvPr id="5166" name="Text Box 46"/>
          <p:cNvSpPr txBox="1">
            <a:spLocks noChangeArrowheads="1"/>
          </p:cNvSpPr>
          <p:nvPr/>
        </p:nvSpPr>
        <p:spPr bwMode="auto">
          <a:xfrm>
            <a:off x="2992438" y="2365375"/>
            <a:ext cx="18192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800">
                <a:solidFill>
                  <a:schemeClr val="accent2"/>
                </a:solidFill>
              </a:rPr>
              <a:t>HASSAYAMPA</a:t>
            </a:r>
            <a:endParaRPr lang="en-US" sz="800"/>
          </a:p>
        </p:txBody>
      </p:sp>
      <p:sp>
        <p:nvSpPr>
          <p:cNvPr id="5168" name="Text Box 48"/>
          <p:cNvSpPr txBox="1">
            <a:spLocks noChangeArrowheads="1"/>
          </p:cNvSpPr>
          <p:nvPr/>
        </p:nvSpPr>
        <p:spPr bwMode="auto">
          <a:xfrm>
            <a:off x="6788150" y="2168525"/>
            <a:ext cx="1027113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800">
                <a:solidFill>
                  <a:srgbClr val="FF0000"/>
                </a:solidFill>
              </a:rPr>
              <a:t>PINNACLE PEAK</a:t>
            </a:r>
          </a:p>
        </p:txBody>
      </p:sp>
      <p:sp>
        <p:nvSpPr>
          <p:cNvPr id="5169" name="Line 49"/>
          <p:cNvSpPr>
            <a:spLocks noChangeShapeType="1"/>
          </p:cNvSpPr>
          <p:nvPr/>
        </p:nvSpPr>
        <p:spPr bwMode="auto">
          <a:xfrm flipV="1">
            <a:off x="6262688" y="2422525"/>
            <a:ext cx="900112" cy="388938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72" name="Text Box 52"/>
          <p:cNvSpPr txBox="1">
            <a:spLocks noChangeArrowheads="1"/>
          </p:cNvSpPr>
          <p:nvPr/>
        </p:nvSpPr>
        <p:spPr bwMode="auto">
          <a:xfrm>
            <a:off x="6084888" y="4017963"/>
            <a:ext cx="593725" cy="16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rgbClr val="FF0000"/>
                </a:solidFill>
              </a:rPr>
              <a:t>ED-2</a:t>
            </a:r>
          </a:p>
        </p:txBody>
      </p:sp>
      <p:sp>
        <p:nvSpPr>
          <p:cNvPr id="5173" name="Text Box 53"/>
          <p:cNvSpPr txBox="1">
            <a:spLocks noChangeArrowheads="1"/>
          </p:cNvSpPr>
          <p:nvPr/>
        </p:nvSpPr>
        <p:spPr bwMode="auto">
          <a:xfrm>
            <a:off x="6372325" y="5000625"/>
            <a:ext cx="60305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SAGUARO</a:t>
            </a:r>
          </a:p>
        </p:txBody>
      </p:sp>
      <p:sp>
        <p:nvSpPr>
          <p:cNvPr id="5175" name="Text Box 55"/>
          <p:cNvSpPr txBox="1">
            <a:spLocks noChangeArrowheads="1"/>
          </p:cNvSpPr>
          <p:nvPr/>
        </p:nvSpPr>
        <p:spPr bwMode="auto">
          <a:xfrm>
            <a:off x="6796088" y="6646861"/>
            <a:ext cx="830262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DEL BAC</a:t>
            </a:r>
          </a:p>
        </p:txBody>
      </p:sp>
      <p:sp>
        <p:nvSpPr>
          <p:cNvPr id="5177" name="Text Box 57"/>
          <p:cNvSpPr txBox="1">
            <a:spLocks noChangeArrowheads="1"/>
          </p:cNvSpPr>
          <p:nvPr/>
        </p:nvSpPr>
        <p:spPr bwMode="auto">
          <a:xfrm>
            <a:off x="4051300" y="5170488"/>
            <a:ext cx="2076450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800">
                <a:solidFill>
                  <a:schemeClr val="accent2"/>
                </a:solidFill>
              </a:rPr>
              <a:t>RATTLESNAKE TAP</a:t>
            </a:r>
          </a:p>
        </p:txBody>
      </p:sp>
      <p:sp>
        <p:nvSpPr>
          <p:cNvPr id="5180" name="Line 60"/>
          <p:cNvSpPr>
            <a:spLocks noChangeShapeType="1"/>
          </p:cNvSpPr>
          <p:nvPr/>
        </p:nvSpPr>
        <p:spPr bwMode="auto">
          <a:xfrm flipH="1" flipV="1">
            <a:off x="3760788" y="4967288"/>
            <a:ext cx="2613025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" name="Line 61"/>
          <p:cNvSpPr>
            <a:spLocks noChangeShapeType="1"/>
          </p:cNvSpPr>
          <p:nvPr/>
        </p:nvSpPr>
        <p:spPr bwMode="auto">
          <a:xfrm>
            <a:off x="4106863" y="5259388"/>
            <a:ext cx="1308100" cy="219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5" name="Text Box 65"/>
          <p:cNvSpPr txBox="1">
            <a:spLocks noChangeArrowheads="1"/>
          </p:cNvSpPr>
          <p:nvPr/>
        </p:nvSpPr>
        <p:spPr bwMode="auto">
          <a:xfrm>
            <a:off x="6811963" y="4160838"/>
            <a:ext cx="4972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</a:rPr>
              <a:t>BRADY</a:t>
            </a:r>
            <a:r>
              <a:rPr lang="en-US" sz="10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186" name="Text Box 66"/>
          <p:cNvSpPr txBox="1">
            <a:spLocks noChangeArrowheads="1"/>
          </p:cNvSpPr>
          <p:nvPr/>
        </p:nvSpPr>
        <p:spPr bwMode="auto">
          <a:xfrm>
            <a:off x="6796088" y="4449763"/>
            <a:ext cx="5629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</a:rPr>
              <a:t>PICACHO</a:t>
            </a:r>
          </a:p>
        </p:txBody>
      </p:sp>
      <p:sp>
        <p:nvSpPr>
          <p:cNvPr id="5187" name="Text Box 67"/>
          <p:cNvSpPr txBox="1">
            <a:spLocks noChangeArrowheads="1"/>
          </p:cNvSpPr>
          <p:nvPr/>
        </p:nvSpPr>
        <p:spPr bwMode="auto">
          <a:xfrm>
            <a:off x="6500813" y="4713288"/>
            <a:ext cx="6062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</a:rPr>
              <a:t>RED ROCK</a:t>
            </a:r>
          </a:p>
        </p:txBody>
      </p:sp>
      <p:sp>
        <p:nvSpPr>
          <p:cNvPr id="5193" name="Text Box 73"/>
          <p:cNvSpPr txBox="1">
            <a:spLocks noChangeArrowheads="1"/>
          </p:cNvSpPr>
          <p:nvPr/>
        </p:nvSpPr>
        <p:spPr bwMode="auto">
          <a:xfrm>
            <a:off x="3044826" y="5224691"/>
            <a:ext cx="9032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800" dirty="0">
                <a:solidFill>
                  <a:schemeClr val="accent2"/>
                </a:solidFill>
              </a:rPr>
              <a:t>TWIN PEAKS</a:t>
            </a:r>
          </a:p>
        </p:txBody>
      </p:sp>
      <p:sp>
        <p:nvSpPr>
          <p:cNvPr id="5194" name="Text Box 74"/>
          <p:cNvSpPr txBox="1">
            <a:spLocks noChangeArrowheads="1"/>
          </p:cNvSpPr>
          <p:nvPr/>
        </p:nvSpPr>
        <p:spPr bwMode="auto">
          <a:xfrm>
            <a:off x="3267043" y="5478463"/>
            <a:ext cx="6270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800" dirty="0">
                <a:solidFill>
                  <a:schemeClr val="accent2"/>
                </a:solidFill>
              </a:rPr>
              <a:t>SANDARIO</a:t>
            </a:r>
          </a:p>
        </p:txBody>
      </p:sp>
      <p:sp>
        <p:nvSpPr>
          <p:cNvPr id="5195" name="Text Box 75"/>
          <p:cNvSpPr txBox="1">
            <a:spLocks noChangeArrowheads="1"/>
          </p:cNvSpPr>
          <p:nvPr/>
        </p:nvSpPr>
        <p:spPr bwMode="auto">
          <a:xfrm>
            <a:off x="3313438" y="5715000"/>
            <a:ext cx="59022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800" dirty="0">
                <a:solidFill>
                  <a:schemeClr val="accent2"/>
                </a:solidFill>
              </a:rPr>
              <a:t>BRAWLEY</a:t>
            </a:r>
          </a:p>
        </p:txBody>
      </p:sp>
      <p:sp>
        <p:nvSpPr>
          <p:cNvPr id="5196" name="Text Box 76"/>
          <p:cNvSpPr txBox="1">
            <a:spLocks noChangeArrowheads="1"/>
          </p:cNvSpPr>
          <p:nvPr/>
        </p:nvSpPr>
        <p:spPr bwMode="auto">
          <a:xfrm>
            <a:off x="3782470" y="6132513"/>
            <a:ext cx="67999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800" dirty="0">
                <a:solidFill>
                  <a:schemeClr val="accent2"/>
                </a:solidFill>
              </a:rPr>
              <a:t>SAN XAVIER</a:t>
            </a:r>
          </a:p>
        </p:txBody>
      </p:sp>
      <p:sp>
        <p:nvSpPr>
          <p:cNvPr id="5197" name="Text Box 77"/>
          <p:cNvSpPr txBox="1">
            <a:spLocks noChangeArrowheads="1"/>
          </p:cNvSpPr>
          <p:nvPr/>
        </p:nvSpPr>
        <p:spPr bwMode="auto">
          <a:xfrm>
            <a:off x="5030788" y="5981700"/>
            <a:ext cx="1781175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800">
                <a:solidFill>
                  <a:schemeClr val="accent2"/>
                </a:solidFill>
              </a:rPr>
              <a:t>SNYDER HILL / BLACK MOUNTAIN</a:t>
            </a:r>
          </a:p>
        </p:txBody>
      </p:sp>
      <p:sp>
        <p:nvSpPr>
          <p:cNvPr id="5214" name="AutoShape 94"/>
          <p:cNvSpPr>
            <a:spLocks noChangeArrowheads="1"/>
          </p:cNvSpPr>
          <p:nvPr/>
        </p:nvSpPr>
        <p:spPr bwMode="auto">
          <a:xfrm>
            <a:off x="1439863" y="2098675"/>
            <a:ext cx="152400" cy="82550"/>
          </a:xfrm>
          <a:prstGeom prst="octagon">
            <a:avLst>
              <a:gd name="adj" fmla="val 29287"/>
            </a:avLst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7" name="Line 117"/>
          <p:cNvSpPr>
            <a:spLocks noChangeShapeType="1"/>
          </p:cNvSpPr>
          <p:nvPr/>
        </p:nvSpPr>
        <p:spPr bwMode="auto">
          <a:xfrm>
            <a:off x="5370513" y="2987675"/>
            <a:ext cx="7937" cy="1844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4" name="Line 124"/>
          <p:cNvSpPr>
            <a:spLocks noChangeShapeType="1"/>
          </p:cNvSpPr>
          <p:nvPr/>
        </p:nvSpPr>
        <p:spPr bwMode="auto">
          <a:xfrm flipH="1" flipV="1">
            <a:off x="3763963" y="4967288"/>
            <a:ext cx="338137" cy="285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5" name="Line 125"/>
          <p:cNvSpPr>
            <a:spLocks noChangeShapeType="1"/>
          </p:cNvSpPr>
          <p:nvPr/>
        </p:nvSpPr>
        <p:spPr bwMode="auto">
          <a:xfrm flipV="1">
            <a:off x="6361113" y="4124325"/>
            <a:ext cx="269875" cy="3063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6" name="Text Box 126"/>
          <p:cNvSpPr txBox="1">
            <a:spLocks noChangeArrowheads="1"/>
          </p:cNvSpPr>
          <p:nvPr/>
        </p:nvSpPr>
        <p:spPr bwMode="auto">
          <a:xfrm>
            <a:off x="5414963" y="4587875"/>
            <a:ext cx="592137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rgbClr val="FF0000"/>
                </a:solidFill>
              </a:rPr>
              <a:t>ED-5</a:t>
            </a:r>
          </a:p>
        </p:txBody>
      </p:sp>
      <p:sp>
        <p:nvSpPr>
          <p:cNvPr id="5247" name="Text Box 127"/>
          <p:cNvSpPr txBox="1">
            <a:spLocks noChangeArrowheads="1"/>
          </p:cNvSpPr>
          <p:nvPr/>
        </p:nvSpPr>
        <p:spPr bwMode="auto">
          <a:xfrm>
            <a:off x="5824538" y="4298950"/>
            <a:ext cx="59372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rgbClr val="FF0000"/>
                </a:solidFill>
              </a:rPr>
              <a:t>ED-4</a:t>
            </a:r>
          </a:p>
        </p:txBody>
      </p:sp>
      <p:sp>
        <p:nvSpPr>
          <p:cNvPr id="5248" name="Text Box 128"/>
          <p:cNvSpPr txBox="1">
            <a:spLocks noChangeArrowheads="1"/>
          </p:cNvSpPr>
          <p:nvPr/>
        </p:nvSpPr>
        <p:spPr bwMode="auto">
          <a:xfrm>
            <a:off x="6524554" y="708819"/>
            <a:ext cx="7044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9900"/>
                </a:solidFill>
              </a:rPr>
              <a:t>NAVAJO</a:t>
            </a:r>
          </a:p>
        </p:txBody>
      </p:sp>
      <p:sp>
        <p:nvSpPr>
          <p:cNvPr id="5249" name="Line 129"/>
          <p:cNvSpPr>
            <a:spLocks noChangeShapeType="1"/>
          </p:cNvSpPr>
          <p:nvPr/>
        </p:nvSpPr>
        <p:spPr bwMode="auto">
          <a:xfrm>
            <a:off x="7641267" y="834443"/>
            <a:ext cx="365760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0" name="Text Box 130"/>
          <p:cNvSpPr txBox="1">
            <a:spLocks noChangeArrowheads="1"/>
          </p:cNvSpPr>
          <p:nvPr/>
        </p:nvSpPr>
        <p:spPr bwMode="auto">
          <a:xfrm>
            <a:off x="6537930" y="931863"/>
            <a:ext cx="4411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66FF"/>
                </a:solidFill>
              </a:rPr>
              <a:t>CAP</a:t>
            </a:r>
            <a:endParaRPr lang="en-US" sz="800" b="1" dirty="0">
              <a:solidFill>
                <a:srgbClr val="0066FF"/>
              </a:solidFill>
            </a:endParaRPr>
          </a:p>
        </p:txBody>
      </p:sp>
      <p:sp>
        <p:nvSpPr>
          <p:cNvPr id="5251" name="Line 131"/>
          <p:cNvSpPr>
            <a:spLocks noChangeShapeType="1"/>
          </p:cNvSpPr>
          <p:nvPr/>
        </p:nvSpPr>
        <p:spPr bwMode="auto">
          <a:xfrm flipV="1">
            <a:off x="7650600" y="1051087"/>
            <a:ext cx="36576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2" name="Text Box 132"/>
          <p:cNvSpPr txBox="1">
            <a:spLocks noChangeArrowheads="1"/>
          </p:cNvSpPr>
          <p:nvPr/>
        </p:nvSpPr>
        <p:spPr bwMode="auto">
          <a:xfrm>
            <a:off x="6577967" y="1362751"/>
            <a:ext cx="7586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b="1" dirty="0">
                <a:solidFill>
                  <a:srgbClr val="FF66FF"/>
                </a:solidFill>
              </a:rPr>
              <a:t>INTERTIE</a:t>
            </a:r>
            <a:endParaRPr lang="en-US" sz="800" b="1" dirty="0">
              <a:solidFill>
                <a:srgbClr val="FF66FF"/>
              </a:solidFill>
            </a:endParaRPr>
          </a:p>
        </p:txBody>
      </p:sp>
      <p:sp>
        <p:nvSpPr>
          <p:cNvPr id="5253" name="Line 133"/>
          <p:cNvSpPr>
            <a:spLocks noChangeShapeType="1"/>
          </p:cNvSpPr>
          <p:nvPr/>
        </p:nvSpPr>
        <p:spPr bwMode="auto">
          <a:xfrm>
            <a:off x="7660374" y="1498177"/>
            <a:ext cx="365760" cy="0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4" name="Text Box 134"/>
          <p:cNvSpPr txBox="1">
            <a:spLocks noChangeArrowheads="1"/>
          </p:cNvSpPr>
          <p:nvPr/>
        </p:nvSpPr>
        <p:spPr bwMode="auto">
          <a:xfrm>
            <a:off x="6553925" y="1147307"/>
            <a:ext cx="11020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PARKER DAVIS</a:t>
            </a:r>
          </a:p>
        </p:txBody>
      </p:sp>
      <p:sp>
        <p:nvSpPr>
          <p:cNvPr id="5255" name="Line 135"/>
          <p:cNvSpPr>
            <a:spLocks noChangeShapeType="1"/>
          </p:cNvSpPr>
          <p:nvPr/>
        </p:nvSpPr>
        <p:spPr bwMode="auto">
          <a:xfrm>
            <a:off x="7659954" y="1278772"/>
            <a:ext cx="36576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" name="Text Box 145"/>
          <p:cNvSpPr txBox="1">
            <a:spLocks noChangeArrowheads="1"/>
          </p:cNvSpPr>
          <p:nvPr/>
        </p:nvSpPr>
        <p:spPr bwMode="auto">
          <a:xfrm>
            <a:off x="7888288" y="2414588"/>
            <a:ext cx="1008062" cy="16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chemeClr val="accent2"/>
                </a:solidFill>
              </a:rPr>
              <a:t>SALT GILA</a:t>
            </a:r>
          </a:p>
        </p:txBody>
      </p:sp>
      <p:sp>
        <p:nvSpPr>
          <p:cNvPr id="5268" name="Line 148"/>
          <p:cNvSpPr>
            <a:spLocks noChangeShapeType="1"/>
          </p:cNvSpPr>
          <p:nvPr/>
        </p:nvSpPr>
        <p:spPr bwMode="auto">
          <a:xfrm flipH="1">
            <a:off x="8255000" y="2630488"/>
            <a:ext cx="0" cy="149225"/>
          </a:xfrm>
          <a:prstGeom prst="line">
            <a:avLst/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18" name="AutoShape 198"/>
          <p:cNvSpPr>
            <a:spLocks noChangeArrowheads="1"/>
          </p:cNvSpPr>
          <p:nvPr/>
        </p:nvSpPr>
        <p:spPr bwMode="auto">
          <a:xfrm>
            <a:off x="1068388" y="511175"/>
            <a:ext cx="123825" cy="68263"/>
          </a:xfrm>
          <a:prstGeom prst="octagon">
            <a:avLst>
              <a:gd name="adj" fmla="val 29287"/>
            </a:avLst>
          </a:pr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9" name="AutoShape 199"/>
          <p:cNvSpPr>
            <a:spLocks noChangeArrowheads="1"/>
          </p:cNvSpPr>
          <p:nvPr/>
        </p:nvSpPr>
        <p:spPr bwMode="auto">
          <a:xfrm>
            <a:off x="1462088" y="606425"/>
            <a:ext cx="123825" cy="68263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0" name="AutoShape 200"/>
          <p:cNvSpPr>
            <a:spLocks noChangeArrowheads="1"/>
          </p:cNvSpPr>
          <p:nvPr/>
        </p:nvSpPr>
        <p:spPr bwMode="auto">
          <a:xfrm>
            <a:off x="2087563" y="606425"/>
            <a:ext cx="122237" cy="68263"/>
          </a:xfrm>
          <a:prstGeom prst="octagon">
            <a:avLst>
              <a:gd name="adj" fmla="val 2928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1" name="AutoShape 201"/>
          <p:cNvSpPr>
            <a:spLocks noChangeArrowheads="1"/>
          </p:cNvSpPr>
          <p:nvPr/>
        </p:nvSpPr>
        <p:spPr bwMode="auto">
          <a:xfrm>
            <a:off x="6218238" y="496888"/>
            <a:ext cx="123825" cy="68262"/>
          </a:xfrm>
          <a:prstGeom prst="octagon">
            <a:avLst>
              <a:gd name="adj" fmla="val 29287"/>
            </a:avLst>
          </a:pr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2" name="AutoShape 202"/>
          <p:cNvSpPr>
            <a:spLocks noChangeArrowheads="1"/>
          </p:cNvSpPr>
          <p:nvPr/>
        </p:nvSpPr>
        <p:spPr bwMode="auto">
          <a:xfrm>
            <a:off x="1308100" y="950913"/>
            <a:ext cx="122238" cy="68262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" name="AutoShape 206"/>
          <p:cNvSpPr>
            <a:spLocks noChangeArrowheads="1"/>
          </p:cNvSpPr>
          <p:nvPr/>
        </p:nvSpPr>
        <p:spPr bwMode="auto">
          <a:xfrm>
            <a:off x="1752600" y="2595563"/>
            <a:ext cx="152400" cy="82550"/>
          </a:xfrm>
          <a:prstGeom prst="octagon">
            <a:avLst>
              <a:gd name="adj" fmla="val 29287"/>
            </a:avLst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" name="AutoShape 207"/>
          <p:cNvSpPr>
            <a:spLocks noChangeArrowheads="1"/>
          </p:cNvSpPr>
          <p:nvPr/>
        </p:nvSpPr>
        <p:spPr bwMode="auto">
          <a:xfrm>
            <a:off x="2436813" y="2819400"/>
            <a:ext cx="152400" cy="82550"/>
          </a:xfrm>
          <a:prstGeom prst="octagon">
            <a:avLst>
              <a:gd name="adj" fmla="val 29287"/>
            </a:avLst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" name="Text Box 208"/>
          <p:cNvSpPr txBox="1">
            <a:spLocks noChangeArrowheads="1"/>
          </p:cNvSpPr>
          <p:nvPr/>
        </p:nvSpPr>
        <p:spPr bwMode="auto">
          <a:xfrm>
            <a:off x="2075762" y="2252928"/>
            <a:ext cx="996950" cy="16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chemeClr val="accent2"/>
                </a:solidFill>
              </a:rPr>
              <a:t>HARCUVAR</a:t>
            </a:r>
            <a:endParaRPr lang="en-US" sz="800" dirty="0"/>
          </a:p>
        </p:txBody>
      </p:sp>
      <p:sp>
        <p:nvSpPr>
          <p:cNvPr id="5329" name="AutoShape 209"/>
          <p:cNvSpPr>
            <a:spLocks noChangeArrowheads="1"/>
          </p:cNvSpPr>
          <p:nvPr/>
        </p:nvSpPr>
        <p:spPr bwMode="auto">
          <a:xfrm>
            <a:off x="4305300" y="2489200"/>
            <a:ext cx="152400" cy="80963"/>
          </a:xfrm>
          <a:prstGeom prst="octagon">
            <a:avLst>
              <a:gd name="adj" fmla="val 29287"/>
            </a:avLst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0" name="AutoShape 210"/>
          <p:cNvSpPr>
            <a:spLocks noChangeArrowheads="1"/>
          </p:cNvSpPr>
          <p:nvPr/>
        </p:nvSpPr>
        <p:spPr bwMode="auto">
          <a:xfrm>
            <a:off x="3314700" y="3303588"/>
            <a:ext cx="152400" cy="82550"/>
          </a:xfrm>
          <a:prstGeom prst="octagon">
            <a:avLst>
              <a:gd name="adj" fmla="val 29287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1" name="Text Box 211"/>
          <p:cNvSpPr txBox="1">
            <a:spLocks noChangeArrowheads="1"/>
          </p:cNvSpPr>
          <p:nvPr/>
        </p:nvSpPr>
        <p:spPr bwMode="auto">
          <a:xfrm>
            <a:off x="2615408" y="3238728"/>
            <a:ext cx="7056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/>
              <a:t>PALO VERDE</a:t>
            </a:r>
          </a:p>
        </p:txBody>
      </p:sp>
      <p:sp>
        <p:nvSpPr>
          <p:cNvPr id="5332" name="AutoShape 212"/>
          <p:cNvSpPr>
            <a:spLocks noChangeArrowheads="1"/>
          </p:cNvSpPr>
          <p:nvPr/>
        </p:nvSpPr>
        <p:spPr bwMode="auto">
          <a:xfrm>
            <a:off x="2386013" y="2490788"/>
            <a:ext cx="122237" cy="69850"/>
          </a:xfrm>
          <a:prstGeom prst="octagon">
            <a:avLst>
              <a:gd name="adj" fmla="val 29287"/>
            </a:avLst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3" name="AutoShape 213"/>
          <p:cNvSpPr>
            <a:spLocks noChangeArrowheads="1"/>
          </p:cNvSpPr>
          <p:nvPr/>
        </p:nvSpPr>
        <p:spPr bwMode="auto">
          <a:xfrm>
            <a:off x="5030788" y="2146300"/>
            <a:ext cx="123825" cy="69850"/>
          </a:xfrm>
          <a:prstGeom prst="octagon">
            <a:avLst>
              <a:gd name="adj" fmla="val 29287"/>
            </a:avLst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4" name="AutoShape 214"/>
          <p:cNvSpPr>
            <a:spLocks noChangeArrowheads="1"/>
          </p:cNvSpPr>
          <p:nvPr/>
        </p:nvSpPr>
        <p:spPr bwMode="auto">
          <a:xfrm>
            <a:off x="6196013" y="2770188"/>
            <a:ext cx="122237" cy="68262"/>
          </a:xfrm>
          <a:prstGeom prst="octagon">
            <a:avLst>
              <a:gd name="adj" fmla="val 29287"/>
            </a:avLst>
          </a:pr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" name="AutoShape 215"/>
          <p:cNvSpPr>
            <a:spLocks noChangeArrowheads="1"/>
          </p:cNvSpPr>
          <p:nvPr/>
        </p:nvSpPr>
        <p:spPr bwMode="auto">
          <a:xfrm>
            <a:off x="7116763" y="2397125"/>
            <a:ext cx="122237" cy="68263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8" name="AutoShape 218"/>
          <p:cNvSpPr>
            <a:spLocks noChangeArrowheads="1"/>
          </p:cNvSpPr>
          <p:nvPr/>
        </p:nvSpPr>
        <p:spPr bwMode="auto">
          <a:xfrm>
            <a:off x="8185150" y="2540000"/>
            <a:ext cx="152400" cy="82550"/>
          </a:xfrm>
          <a:prstGeom prst="octagon">
            <a:avLst>
              <a:gd name="adj" fmla="val 29287"/>
            </a:avLst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1" name="Text Box 221"/>
          <p:cNvSpPr txBox="1">
            <a:spLocks noChangeArrowheads="1"/>
          </p:cNvSpPr>
          <p:nvPr/>
        </p:nvSpPr>
        <p:spPr bwMode="auto">
          <a:xfrm>
            <a:off x="8193088" y="2803525"/>
            <a:ext cx="741362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800">
                <a:solidFill>
                  <a:schemeClr val="accent2"/>
                </a:solidFill>
              </a:rPr>
              <a:t>SPOOK HILL</a:t>
            </a:r>
          </a:p>
        </p:txBody>
      </p:sp>
      <p:sp>
        <p:nvSpPr>
          <p:cNvPr id="5342" name="Line 222"/>
          <p:cNvSpPr>
            <a:spLocks noChangeShapeType="1"/>
          </p:cNvSpPr>
          <p:nvPr/>
        </p:nvSpPr>
        <p:spPr bwMode="auto">
          <a:xfrm flipH="1">
            <a:off x="7078663" y="2838450"/>
            <a:ext cx="1176337" cy="957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4" name="AutoShape 224"/>
          <p:cNvSpPr>
            <a:spLocks noChangeArrowheads="1"/>
          </p:cNvSpPr>
          <p:nvPr/>
        </p:nvSpPr>
        <p:spPr bwMode="auto">
          <a:xfrm>
            <a:off x="7126288" y="2817813"/>
            <a:ext cx="123825" cy="68262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" name="AutoShape 225"/>
          <p:cNvSpPr>
            <a:spLocks noChangeArrowheads="1"/>
          </p:cNvSpPr>
          <p:nvPr/>
        </p:nvSpPr>
        <p:spPr bwMode="auto">
          <a:xfrm>
            <a:off x="4040188" y="5222875"/>
            <a:ext cx="123825" cy="69850"/>
          </a:xfrm>
          <a:prstGeom prst="octagon">
            <a:avLst>
              <a:gd name="adj" fmla="val 29287"/>
            </a:avLst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7" name="Line 227"/>
          <p:cNvSpPr>
            <a:spLocks noChangeShapeType="1"/>
          </p:cNvSpPr>
          <p:nvPr/>
        </p:nvSpPr>
        <p:spPr bwMode="auto">
          <a:xfrm>
            <a:off x="5372100" y="4819650"/>
            <a:ext cx="965200" cy="136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8" name="AutoShape 228"/>
          <p:cNvSpPr>
            <a:spLocks noChangeArrowheads="1"/>
          </p:cNvSpPr>
          <p:nvPr/>
        </p:nvSpPr>
        <p:spPr bwMode="auto">
          <a:xfrm>
            <a:off x="7043738" y="3779838"/>
            <a:ext cx="123825" cy="6985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9" name="Text Box 229"/>
          <p:cNvSpPr txBox="1">
            <a:spLocks noChangeArrowheads="1"/>
          </p:cNvSpPr>
          <p:nvPr/>
        </p:nvSpPr>
        <p:spPr bwMode="auto">
          <a:xfrm>
            <a:off x="6837363" y="2844800"/>
            <a:ext cx="79692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rgbClr val="FF0000"/>
                </a:solidFill>
              </a:rPr>
              <a:t>ROGERS</a:t>
            </a:r>
          </a:p>
        </p:txBody>
      </p:sp>
      <p:sp>
        <p:nvSpPr>
          <p:cNvPr id="5352" name="Text Box 232"/>
          <p:cNvSpPr txBox="1">
            <a:spLocks noChangeArrowheads="1"/>
          </p:cNvSpPr>
          <p:nvPr/>
        </p:nvSpPr>
        <p:spPr bwMode="auto">
          <a:xfrm>
            <a:off x="7145338" y="3703638"/>
            <a:ext cx="969962" cy="16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rgbClr val="FF0000"/>
                </a:solidFill>
              </a:rPr>
              <a:t>COOLIDGE</a:t>
            </a:r>
          </a:p>
        </p:txBody>
      </p:sp>
      <p:sp>
        <p:nvSpPr>
          <p:cNvPr id="5353" name="Line 233"/>
          <p:cNvSpPr>
            <a:spLocks noChangeShapeType="1"/>
          </p:cNvSpPr>
          <p:nvPr/>
        </p:nvSpPr>
        <p:spPr bwMode="auto">
          <a:xfrm>
            <a:off x="5397500" y="2994025"/>
            <a:ext cx="157163" cy="793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54" name="Line 234"/>
          <p:cNvSpPr>
            <a:spLocks noChangeShapeType="1"/>
          </p:cNvSpPr>
          <p:nvPr/>
        </p:nvSpPr>
        <p:spPr bwMode="auto">
          <a:xfrm flipH="1" flipV="1">
            <a:off x="5556250" y="3779838"/>
            <a:ext cx="1531938" cy="33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55" name="Line 235"/>
          <p:cNvSpPr>
            <a:spLocks noChangeShapeType="1"/>
          </p:cNvSpPr>
          <p:nvPr/>
        </p:nvSpPr>
        <p:spPr bwMode="auto">
          <a:xfrm flipH="1">
            <a:off x="6650038" y="3810000"/>
            <a:ext cx="438150" cy="3063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57" name="AutoShape 237"/>
          <p:cNvSpPr>
            <a:spLocks noChangeArrowheads="1"/>
          </p:cNvSpPr>
          <p:nvPr/>
        </p:nvSpPr>
        <p:spPr bwMode="auto">
          <a:xfrm>
            <a:off x="6673850" y="4122738"/>
            <a:ext cx="122238" cy="69850"/>
          </a:xfrm>
          <a:prstGeom prst="octagon">
            <a:avLst>
              <a:gd name="adj" fmla="val 2928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8" name="AutoShape 238"/>
          <p:cNvSpPr>
            <a:spLocks noChangeArrowheads="1"/>
          </p:cNvSpPr>
          <p:nvPr/>
        </p:nvSpPr>
        <p:spPr bwMode="auto">
          <a:xfrm>
            <a:off x="5735638" y="4724400"/>
            <a:ext cx="123825" cy="6985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9" name="Line 239"/>
          <p:cNvSpPr>
            <a:spLocks noChangeShapeType="1"/>
          </p:cNvSpPr>
          <p:nvPr/>
        </p:nvSpPr>
        <p:spPr bwMode="auto">
          <a:xfrm flipH="1">
            <a:off x="5799138" y="4443413"/>
            <a:ext cx="546100" cy="307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60" name="Line 240"/>
          <p:cNvSpPr>
            <a:spLocks noChangeShapeType="1"/>
          </p:cNvSpPr>
          <p:nvPr/>
        </p:nvSpPr>
        <p:spPr bwMode="auto">
          <a:xfrm flipH="1" flipV="1">
            <a:off x="5818188" y="4762500"/>
            <a:ext cx="539750" cy="207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67" name="Text Box 247"/>
          <p:cNvSpPr txBox="1">
            <a:spLocks noChangeArrowheads="1"/>
          </p:cNvSpPr>
          <p:nvPr/>
        </p:nvSpPr>
        <p:spPr bwMode="auto">
          <a:xfrm>
            <a:off x="5975350" y="5440135"/>
            <a:ext cx="836613" cy="16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TUCSON</a:t>
            </a:r>
          </a:p>
        </p:txBody>
      </p:sp>
      <p:sp>
        <p:nvSpPr>
          <p:cNvPr id="5369" name="AutoShape 249"/>
          <p:cNvSpPr>
            <a:spLocks noChangeArrowheads="1"/>
          </p:cNvSpPr>
          <p:nvPr/>
        </p:nvSpPr>
        <p:spPr bwMode="auto">
          <a:xfrm>
            <a:off x="3860800" y="5511800"/>
            <a:ext cx="152400" cy="82550"/>
          </a:xfrm>
          <a:prstGeom prst="octagon">
            <a:avLst>
              <a:gd name="adj" fmla="val 29287"/>
            </a:avLst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0" name="AutoShape 250"/>
          <p:cNvSpPr>
            <a:spLocks noChangeArrowheads="1"/>
          </p:cNvSpPr>
          <p:nvPr/>
        </p:nvSpPr>
        <p:spPr bwMode="auto">
          <a:xfrm>
            <a:off x="4408488" y="6151563"/>
            <a:ext cx="152400" cy="80962"/>
          </a:xfrm>
          <a:prstGeom prst="octagon">
            <a:avLst>
              <a:gd name="adj" fmla="val 29287"/>
            </a:avLst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1" name="AutoShape 251"/>
          <p:cNvSpPr>
            <a:spLocks noChangeArrowheads="1"/>
          </p:cNvSpPr>
          <p:nvPr/>
        </p:nvSpPr>
        <p:spPr bwMode="auto">
          <a:xfrm>
            <a:off x="3854450" y="5754688"/>
            <a:ext cx="152400" cy="82550"/>
          </a:xfrm>
          <a:prstGeom prst="octagon">
            <a:avLst>
              <a:gd name="adj" fmla="val 29287"/>
            </a:avLst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5" name="AutoShape 255"/>
          <p:cNvSpPr>
            <a:spLocks noChangeArrowheads="1"/>
          </p:cNvSpPr>
          <p:nvPr/>
        </p:nvSpPr>
        <p:spPr bwMode="auto">
          <a:xfrm>
            <a:off x="6007100" y="6194425"/>
            <a:ext cx="152400" cy="80963"/>
          </a:xfrm>
          <a:prstGeom prst="octagon">
            <a:avLst>
              <a:gd name="adj" fmla="val 29287"/>
            </a:avLst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" name="AutoShape 256"/>
          <p:cNvSpPr>
            <a:spLocks noChangeArrowheads="1"/>
          </p:cNvSpPr>
          <p:nvPr/>
        </p:nvSpPr>
        <p:spPr bwMode="auto">
          <a:xfrm>
            <a:off x="6367463" y="4733925"/>
            <a:ext cx="152400" cy="82550"/>
          </a:xfrm>
          <a:prstGeom prst="octagon">
            <a:avLst>
              <a:gd name="adj" fmla="val 29287"/>
            </a:avLst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7" name="AutoShape 257"/>
          <p:cNvSpPr>
            <a:spLocks noChangeArrowheads="1"/>
          </p:cNvSpPr>
          <p:nvPr/>
        </p:nvSpPr>
        <p:spPr bwMode="auto">
          <a:xfrm>
            <a:off x="3925888" y="5327650"/>
            <a:ext cx="152400" cy="82550"/>
          </a:xfrm>
          <a:prstGeom prst="octagon">
            <a:avLst>
              <a:gd name="adj" fmla="val 29287"/>
            </a:avLst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8" name="AutoShape 258"/>
          <p:cNvSpPr>
            <a:spLocks noChangeArrowheads="1"/>
          </p:cNvSpPr>
          <p:nvPr/>
        </p:nvSpPr>
        <p:spPr bwMode="auto">
          <a:xfrm>
            <a:off x="6699250" y="4479925"/>
            <a:ext cx="152400" cy="80963"/>
          </a:xfrm>
          <a:prstGeom prst="octagon">
            <a:avLst>
              <a:gd name="adj" fmla="val 29287"/>
            </a:avLst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9" name="AutoShape 259"/>
          <p:cNvSpPr>
            <a:spLocks noChangeArrowheads="1"/>
          </p:cNvSpPr>
          <p:nvPr/>
        </p:nvSpPr>
        <p:spPr bwMode="auto">
          <a:xfrm>
            <a:off x="6684963" y="4257675"/>
            <a:ext cx="152400" cy="82550"/>
          </a:xfrm>
          <a:prstGeom prst="octagon">
            <a:avLst>
              <a:gd name="adj" fmla="val 29287"/>
            </a:avLst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0" name="Freeform 260"/>
          <p:cNvSpPr>
            <a:spLocks/>
          </p:cNvSpPr>
          <p:nvPr/>
        </p:nvSpPr>
        <p:spPr bwMode="auto">
          <a:xfrm>
            <a:off x="6373813" y="4130675"/>
            <a:ext cx="412750" cy="825500"/>
          </a:xfrm>
          <a:custGeom>
            <a:avLst/>
            <a:gdLst>
              <a:gd name="T0" fmla="*/ 0 w 195"/>
              <a:gd name="T1" fmla="*/ 694 h 694"/>
              <a:gd name="T2" fmla="*/ 35 w 195"/>
              <a:gd name="T3" fmla="*/ 547 h 694"/>
              <a:gd name="T4" fmla="*/ 195 w 195"/>
              <a:gd name="T5" fmla="*/ 326 h 694"/>
              <a:gd name="T6" fmla="*/ 183 w 195"/>
              <a:gd name="T7" fmla="*/ 134 h 694"/>
              <a:gd name="T8" fmla="*/ 115 w 195"/>
              <a:gd name="T9" fmla="*/ 0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5" h="694">
                <a:moveTo>
                  <a:pt x="0" y="694"/>
                </a:moveTo>
                <a:lnTo>
                  <a:pt x="35" y="547"/>
                </a:lnTo>
                <a:lnTo>
                  <a:pt x="195" y="326"/>
                </a:lnTo>
                <a:lnTo>
                  <a:pt x="183" y="134"/>
                </a:lnTo>
                <a:lnTo>
                  <a:pt x="115" y="0"/>
                </a:ln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81" name="Freeform 261"/>
          <p:cNvSpPr>
            <a:spLocks/>
          </p:cNvSpPr>
          <p:nvPr/>
        </p:nvSpPr>
        <p:spPr bwMode="auto">
          <a:xfrm>
            <a:off x="3935413" y="5257800"/>
            <a:ext cx="2187575" cy="1098550"/>
          </a:xfrm>
          <a:custGeom>
            <a:avLst/>
            <a:gdLst>
              <a:gd name="T0" fmla="*/ 74 w 1034"/>
              <a:gd name="T1" fmla="*/ 0 h 922"/>
              <a:gd name="T2" fmla="*/ 0 w 1034"/>
              <a:gd name="T3" fmla="*/ 182 h 922"/>
              <a:gd name="T4" fmla="*/ 0 w 1034"/>
              <a:gd name="T5" fmla="*/ 451 h 922"/>
              <a:gd name="T6" fmla="*/ 263 w 1034"/>
              <a:gd name="T7" fmla="*/ 784 h 922"/>
              <a:gd name="T8" fmla="*/ 714 w 1034"/>
              <a:gd name="T9" fmla="*/ 922 h 922"/>
              <a:gd name="T10" fmla="*/ 1034 w 1034"/>
              <a:gd name="T11" fmla="*/ 922 h 9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34" h="922">
                <a:moveTo>
                  <a:pt x="74" y="0"/>
                </a:moveTo>
                <a:lnTo>
                  <a:pt x="0" y="182"/>
                </a:lnTo>
                <a:lnTo>
                  <a:pt x="0" y="451"/>
                </a:lnTo>
                <a:lnTo>
                  <a:pt x="263" y="784"/>
                </a:lnTo>
                <a:lnTo>
                  <a:pt x="714" y="922"/>
                </a:lnTo>
                <a:lnTo>
                  <a:pt x="1034" y="922"/>
                </a:ln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82" name="Rectangle 262"/>
          <p:cNvSpPr>
            <a:spLocks noChangeArrowheads="1"/>
          </p:cNvSpPr>
          <p:nvPr/>
        </p:nvSpPr>
        <p:spPr bwMode="auto">
          <a:xfrm>
            <a:off x="6116638" y="6321425"/>
            <a:ext cx="195262" cy="68263"/>
          </a:xfrm>
          <a:prstGeom prst="rect">
            <a:avLst/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83" name="Line 263"/>
          <p:cNvSpPr>
            <a:spLocks noChangeShapeType="1"/>
          </p:cNvSpPr>
          <p:nvPr/>
        </p:nvSpPr>
        <p:spPr bwMode="auto">
          <a:xfrm flipH="1" flipV="1">
            <a:off x="6122988" y="6275388"/>
            <a:ext cx="139700" cy="46037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89" name="Line 269"/>
          <p:cNvSpPr>
            <a:spLocks noChangeShapeType="1"/>
          </p:cNvSpPr>
          <p:nvPr/>
        </p:nvSpPr>
        <p:spPr bwMode="auto">
          <a:xfrm flipV="1">
            <a:off x="6203951" y="6611937"/>
            <a:ext cx="582612" cy="7937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90" name="Line 270"/>
          <p:cNvSpPr>
            <a:spLocks noChangeShapeType="1"/>
          </p:cNvSpPr>
          <p:nvPr/>
        </p:nvSpPr>
        <p:spPr bwMode="auto">
          <a:xfrm>
            <a:off x="6931462" y="6611936"/>
            <a:ext cx="236102" cy="1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3" name="AutoShape 223"/>
          <p:cNvSpPr>
            <a:spLocks noChangeArrowheads="1"/>
          </p:cNvSpPr>
          <p:nvPr/>
        </p:nvSpPr>
        <p:spPr bwMode="auto">
          <a:xfrm>
            <a:off x="6311900" y="4932363"/>
            <a:ext cx="122238" cy="68262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1" name="Freeform 271"/>
          <p:cNvSpPr>
            <a:spLocks/>
          </p:cNvSpPr>
          <p:nvPr/>
        </p:nvSpPr>
        <p:spPr bwMode="auto">
          <a:xfrm>
            <a:off x="7173913" y="2428875"/>
            <a:ext cx="1055687" cy="428625"/>
          </a:xfrm>
          <a:custGeom>
            <a:avLst/>
            <a:gdLst>
              <a:gd name="T0" fmla="*/ 0 w 499"/>
              <a:gd name="T1" fmla="*/ 0 h 360"/>
              <a:gd name="T2" fmla="*/ 0 w 499"/>
              <a:gd name="T3" fmla="*/ 360 h 360"/>
              <a:gd name="T4" fmla="*/ 499 w 499"/>
              <a:gd name="T5" fmla="*/ 36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99" h="360">
                <a:moveTo>
                  <a:pt x="0" y="0"/>
                </a:moveTo>
                <a:lnTo>
                  <a:pt x="0" y="360"/>
                </a:lnTo>
                <a:lnTo>
                  <a:pt x="499" y="36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37" name="AutoShape 217"/>
          <p:cNvSpPr>
            <a:spLocks noChangeArrowheads="1"/>
          </p:cNvSpPr>
          <p:nvPr/>
        </p:nvSpPr>
        <p:spPr bwMode="auto">
          <a:xfrm>
            <a:off x="8193088" y="2813050"/>
            <a:ext cx="123825" cy="69850"/>
          </a:xfrm>
          <a:prstGeom prst="octagon">
            <a:avLst>
              <a:gd name="adj" fmla="val 29287"/>
            </a:avLst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2" name="AutoShape 272"/>
          <p:cNvSpPr>
            <a:spLocks noChangeArrowheads="1"/>
          </p:cNvSpPr>
          <p:nvPr/>
        </p:nvSpPr>
        <p:spPr bwMode="auto">
          <a:xfrm>
            <a:off x="7702550" y="2735263"/>
            <a:ext cx="122238" cy="68262"/>
          </a:xfrm>
          <a:prstGeom prst="octagon">
            <a:avLst>
              <a:gd name="adj" fmla="val 29287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93" name="Text Box 273"/>
          <p:cNvSpPr txBox="1">
            <a:spLocks noChangeArrowheads="1"/>
          </p:cNvSpPr>
          <p:nvPr/>
        </p:nvSpPr>
        <p:spPr bwMode="auto">
          <a:xfrm>
            <a:off x="7788637" y="1951038"/>
            <a:ext cx="87716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chemeClr val="accent6">
                    <a:lumMod val="50000"/>
                  </a:schemeClr>
                </a:solidFill>
              </a:rPr>
              <a:t>THUNDERSTONE</a:t>
            </a:r>
          </a:p>
        </p:txBody>
      </p:sp>
      <p:sp>
        <p:nvSpPr>
          <p:cNvPr id="5394" name="Line 274"/>
          <p:cNvSpPr>
            <a:spLocks noChangeShapeType="1"/>
          </p:cNvSpPr>
          <p:nvPr/>
        </p:nvSpPr>
        <p:spPr bwMode="auto">
          <a:xfrm flipH="1" flipV="1">
            <a:off x="7773988" y="2773363"/>
            <a:ext cx="468312" cy="1587"/>
          </a:xfrm>
          <a:prstGeom prst="line">
            <a:avLst/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96" name="Line 276"/>
          <p:cNvSpPr>
            <a:spLocks noChangeShapeType="1"/>
          </p:cNvSpPr>
          <p:nvPr/>
        </p:nvSpPr>
        <p:spPr bwMode="auto">
          <a:xfrm flipH="1">
            <a:off x="7773988" y="2098675"/>
            <a:ext cx="174625" cy="635000"/>
          </a:xfrm>
          <a:prstGeom prst="line">
            <a:avLst/>
          </a:prstGeom>
          <a:noFill/>
          <a:ln w="9525">
            <a:solidFill>
              <a:schemeClr val="accent6">
                <a:lumMod val="50000"/>
              </a:schemeClr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56" name="AutoShape 236"/>
          <p:cNvSpPr>
            <a:spLocks noChangeArrowheads="1"/>
          </p:cNvSpPr>
          <p:nvPr/>
        </p:nvSpPr>
        <p:spPr bwMode="auto">
          <a:xfrm>
            <a:off x="6570663" y="4092575"/>
            <a:ext cx="122237" cy="68263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4" name="AutoShape 204"/>
          <p:cNvSpPr>
            <a:spLocks noChangeArrowheads="1"/>
          </p:cNvSpPr>
          <p:nvPr/>
        </p:nvSpPr>
        <p:spPr bwMode="auto">
          <a:xfrm>
            <a:off x="5230813" y="2928938"/>
            <a:ext cx="242887" cy="13652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7" name="AutoShape 277"/>
          <p:cNvSpPr>
            <a:spLocks noChangeArrowheads="1"/>
          </p:cNvSpPr>
          <p:nvPr/>
        </p:nvSpPr>
        <p:spPr bwMode="auto">
          <a:xfrm>
            <a:off x="1244600" y="2225675"/>
            <a:ext cx="242888" cy="13652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8" name="AutoShape 278"/>
          <p:cNvSpPr>
            <a:spLocks noChangeArrowheads="1"/>
          </p:cNvSpPr>
          <p:nvPr/>
        </p:nvSpPr>
        <p:spPr bwMode="auto">
          <a:xfrm>
            <a:off x="6273375" y="5658982"/>
            <a:ext cx="122237" cy="6985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0" name="AutoShape 280"/>
          <p:cNvSpPr>
            <a:spLocks noChangeArrowheads="1"/>
          </p:cNvSpPr>
          <p:nvPr/>
        </p:nvSpPr>
        <p:spPr bwMode="auto">
          <a:xfrm>
            <a:off x="5365750" y="2325688"/>
            <a:ext cx="141288" cy="76200"/>
          </a:xfrm>
          <a:prstGeom prst="octagon">
            <a:avLst>
              <a:gd name="adj" fmla="val 29287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1" name="Text Box 281"/>
          <p:cNvSpPr txBox="1">
            <a:spLocks noChangeArrowheads="1"/>
          </p:cNvSpPr>
          <p:nvPr/>
        </p:nvSpPr>
        <p:spPr bwMode="auto">
          <a:xfrm>
            <a:off x="5371417" y="2115714"/>
            <a:ext cx="63350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chemeClr val="accent2">
                    <a:lumMod val="50000"/>
                  </a:schemeClr>
                </a:solidFill>
              </a:rPr>
              <a:t>RACEWAY</a:t>
            </a:r>
            <a:r>
              <a:rPr lang="en-US" sz="1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402" name="Text Box 282"/>
          <p:cNvSpPr txBox="1">
            <a:spLocks noChangeArrowheads="1"/>
          </p:cNvSpPr>
          <p:nvPr/>
        </p:nvSpPr>
        <p:spPr bwMode="auto">
          <a:xfrm>
            <a:off x="6590594" y="1559137"/>
            <a:ext cx="4315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b="1" dirty="0">
                <a:solidFill>
                  <a:schemeClr val="accent2">
                    <a:lumMod val="50000"/>
                  </a:schemeClr>
                </a:solidFill>
              </a:rPr>
              <a:t>APS</a:t>
            </a:r>
          </a:p>
        </p:txBody>
      </p:sp>
      <p:sp>
        <p:nvSpPr>
          <p:cNvPr id="5403" name="Line 283"/>
          <p:cNvSpPr>
            <a:spLocks noChangeShapeType="1"/>
          </p:cNvSpPr>
          <p:nvPr/>
        </p:nvSpPr>
        <p:spPr bwMode="auto">
          <a:xfrm>
            <a:off x="7644693" y="1692275"/>
            <a:ext cx="365760" cy="0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25" name="AutoShape 305"/>
          <p:cNvSpPr>
            <a:spLocks noChangeArrowheads="1"/>
          </p:cNvSpPr>
          <p:nvPr/>
        </p:nvSpPr>
        <p:spPr bwMode="auto">
          <a:xfrm>
            <a:off x="1592263" y="388938"/>
            <a:ext cx="171450" cy="80962"/>
          </a:xfrm>
          <a:prstGeom prst="sun">
            <a:avLst>
              <a:gd name="adj" fmla="val 25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26" name="Text Box 306"/>
          <p:cNvSpPr txBox="1">
            <a:spLocks noChangeArrowheads="1"/>
          </p:cNvSpPr>
          <p:nvPr/>
        </p:nvSpPr>
        <p:spPr bwMode="auto">
          <a:xfrm>
            <a:off x="1173163" y="198438"/>
            <a:ext cx="901700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chemeClr val="tx2"/>
                </a:solidFill>
              </a:rPr>
              <a:t>Las Vegas</a:t>
            </a:r>
          </a:p>
        </p:txBody>
      </p:sp>
      <p:sp>
        <p:nvSpPr>
          <p:cNvPr id="5427" name="AutoShape 307"/>
          <p:cNvSpPr>
            <a:spLocks noChangeArrowheads="1"/>
          </p:cNvSpPr>
          <p:nvPr/>
        </p:nvSpPr>
        <p:spPr bwMode="auto">
          <a:xfrm>
            <a:off x="5761038" y="414338"/>
            <a:ext cx="171450" cy="80962"/>
          </a:xfrm>
          <a:prstGeom prst="sun">
            <a:avLst>
              <a:gd name="adj" fmla="val 25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28" name="Text Box 308"/>
          <p:cNvSpPr txBox="1">
            <a:spLocks noChangeArrowheads="1"/>
          </p:cNvSpPr>
          <p:nvPr/>
        </p:nvSpPr>
        <p:spPr bwMode="auto">
          <a:xfrm>
            <a:off x="5630863" y="200025"/>
            <a:ext cx="541337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chemeClr val="tx2"/>
                </a:solidFill>
              </a:rPr>
              <a:t>Page</a:t>
            </a:r>
          </a:p>
        </p:txBody>
      </p:sp>
      <p:sp>
        <p:nvSpPr>
          <p:cNvPr id="5429" name="AutoShape 309"/>
          <p:cNvSpPr>
            <a:spLocks noChangeArrowheads="1"/>
          </p:cNvSpPr>
          <p:nvPr/>
        </p:nvSpPr>
        <p:spPr bwMode="auto">
          <a:xfrm>
            <a:off x="4445000" y="3136900"/>
            <a:ext cx="171450" cy="80963"/>
          </a:xfrm>
          <a:prstGeom prst="sun">
            <a:avLst>
              <a:gd name="adj" fmla="val 25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30" name="Text Box 310"/>
          <p:cNvSpPr txBox="1">
            <a:spLocks noChangeArrowheads="1"/>
          </p:cNvSpPr>
          <p:nvPr/>
        </p:nvSpPr>
        <p:spPr bwMode="auto">
          <a:xfrm>
            <a:off x="4167188" y="3217863"/>
            <a:ext cx="771525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chemeClr val="tx2"/>
                </a:solidFill>
              </a:rPr>
              <a:t>Buckeye</a:t>
            </a:r>
          </a:p>
        </p:txBody>
      </p:sp>
      <p:sp>
        <p:nvSpPr>
          <p:cNvPr id="5431" name="AutoShape 311"/>
          <p:cNvSpPr>
            <a:spLocks noChangeArrowheads="1"/>
          </p:cNvSpPr>
          <p:nvPr/>
        </p:nvSpPr>
        <p:spPr bwMode="auto">
          <a:xfrm>
            <a:off x="6000750" y="3065463"/>
            <a:ext cx="171450" cy="80962"/>
          </a:xfrm>
          <a:prstGeom prst="sun">
            <a:avLst>
              <a:gd name="adj" fmla="val 25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32" name="Text Box 312"/>
          <p:cNvSpPr txBox="1">
            <a:spLocks noChangeArrowheads="1"/>
          </p:cNvSpPr>
          <p:nvPr/>
        </p:nvSpPr>
        <p:spPr bwMode="auto">
          <a:xfrm>
            <a:off x="5700713" y="3146425"/>
            <a:ext cx="800100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chemeClr val="tx2"/>
                </a:solidFill>
              </a:rPr>
              <a:t>Sun City</a:t>
            </a:r>
          </a:p>
        </p:txBody>
      </p:sp>
      <p:sp>
        <p:nvSpPr>
          <p:cNvPr id="5433" name="AutoShape 313"/>
          <p:cNvSpPr>
            <a:spLocks noChangeArrowheads="1"/>
          </p:cNvSpPr>
          <p:nvPr/>
        </p:nvSpPr>
        <p:spPr bwMode="auto">
          <a:xfrm>
            <a:off x="7065963" y="2976563"/>
            <a:ext cx="171450" cy="80962"/>
          </a:xfrm>
          <a:prstGeom prst="sun">
            <a:avLst>
              <a:gd name="adj" fmla="val 25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34" name="Text Box 314"/>
          <p:cNvSpPr txBox="1">
            <a:spLocks noChangeArrowheads="1"/>
          </p:cNvSpPr>
          <p:nvPr/>
        </p:nvSpPr>
        <p:spPr bwMode="auto">
          <a:xfrm>
            <a:off x="6878638" y="3057525"/>
            <a:ext cx="58420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chemeClr val="tx2"/>
                </a:solidFill>
              </a:rPr>
              <a:t>Mesa</a:t>
            </a:r>
          </a:p>
        </p:txBody>
      </p:sp>
      <p:sp>
        <p:nvSpPr>
          <p:cNvPr id="5435" name="AutoShape 315"/>
          <p:cNvSpPr>
            <a:spLocks noChangeArrowheads="1"/>
          </p:cNvSpPr>
          <p:nvPr/>
        </p:nvSpPr>
        <p:spPr bwMode="auto">
          <a:xfrm>
            <a:off x="7353300" y="2438400"/>
            <a:ext cx="171450" cy="80963"/>
          </a:xfrm>
          <a:prstGeom prst="sun">
            <a:avLst>
              <a:gd name="adj" fmla="val 25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36" name="Text Box 316"/>
          <p:cNvSpPr txBox="1">
            <a:spLocks noChangeArrowheads="1"/>
          </p:cNvSpPr>
          <p:nvPr/>
        </p:nvSpPr>
        <p:spPr bwMode="auto">
          <a:xfrm>
            <a:off x="6248400" y="1938338"/>
            <a:ext cx="1392238" cy="16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chemeClr val="tx2"/>
                </a:solidFill>
              </a:rPr>
              <a:t>North Scottsdale</a:t>
            </a:r>
          </a:p>
        </p:txBody>
      </p:sp>
      <p:sp>
        <p:nvSpPr>
          <p:cNvPr id="5438" name="AutoShape 318"/>
          <p:cNvSpPr>
            <a:spLocks noChangeArrowheads="1"/>
          </p:cNvSpPr>
          <p:nvPr/>
        </p:nvSpPr>
        <p:spPr bwMode="auto">
          <a:xfrm>
            <a:off x="4646613" y="5638800"/>
            <a:ext cx="171450" cy="80963"/>
          </a:xfrm>
          <a:prstGeom prst="sun">
            <a:avLst>
              <a:gd name="adj" fmla="val 25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39" name="Text Box 319"/>
          <p:cNvSpPr txBox="1">
            <a:spLocks noChangeArrowheads="1"/>
          </p:cNvSpPr>
          <p:nvPr/>
        </p:nvSpPr>
        <p:spPr bwMode="auto">
          <a:xfrm>
            <a:off x="4252913" y="5719763"/>
            <a:ext cx="1004887" cy="16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chemeClr val="tx2"/>
                </a:solidFill>
              </a:rPr>
              <a:t>Avra Valley</a:t>
            </a:r>
          </a:p>
        </p:txBody>
      </p:sp>
      <p:sp>
        <p:nvSpPr>
          <p:cNvPr id="5440" name="AutoShape 320"/>
          <p:cNvSpPr>
            <a:spLocks noChangeArrowheads="1"/>
          </p:cNvSpPr>
          <p:nvPr/>
        </p:nvSpPr>
        <p:spPr bwMode="auto">
          <a:xfrm>
            <a:off x="6811963" y="5519510"/>
            <a:ext cx="171450" cy="80962"/>
          </a:xfrm>
          <a:prstGeom prst="sun">
            <a:avLst>
              <a:gd name="adj" fmla="val 25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41" name="Text Box 321"/>
          <p:cNvSpPr txBox="1">
            <a:spLocks noChangeArrowheads="1"/>
          </p:cNvSpPr>
          <p:nvPr/>
        </p:nvSpPr>
        <p:spPr bwMode="auto">
          <a:xfrm>
            <a:off x="6638131" y="5674519"/>
            <a:ext cx="690563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chemeClr val="tx2"/>
                </a:solidFill>
              </a:rPr>
              <a:t>Tucson</a:t>
            </a:r>
          </a:p>
        </p:txBody>
      </p:sp>
      <p:sp>
        <p:nvSpPr>
          <p:cNvPr id="5442" name="AutoShape 322"/>
          <p:cNvSpPr>
            <a:spLocks noChangeArrowheads="1"/>
          </p:cNvSpPr>
          <p:nvPr/>
        </p:nvSpPr>
        <p:spPr bwMode="auto">
          <a:xfrm>
            <a:off x="1071563" y="2333625"/>
            <a:ext cx="171450" cy="80963"/>
          </a:xfrm>
          <a:prstGeom prst="sun">
            <a:avLst>
              <a:gd name="adj" fmla="val 25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43" name="Text Box 323"/>
          <p:cNvSpPr txBox="1">
            <a:spLocks noChangeArrowheads="1"/>
          </p:cNvSpPr>
          <p:nvPr/>
        </p:nvSpPr>
        <p:spPr bwMode="auto">
          <a:xfrm>
            <a:off x="673140" y="2401888"/>
            <a:ext cx="45557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800" dirty="0">
                <a:solidFill>
                  <a:schemeClr val="tx2"/>
                </a:solidFill>
              </a:rPr>
              <a:t>Parker</a:t>
            </a:r>
          </a:p>
        </p:txBody>
      </p:sp>
      <p:sp>
        <p:nvSpPr>
          <p:cNvPr id="5448" name="Line 328"/>
          <p:cNvSpPr>
            <a:spLocks noChangeShapeType="1"/>
          </p:cNvSpPr>
          <p:nvPr/>
        </p:nvSpPr>
        <p:spPr bwMode="auto">
          <a:xfrm flipH="1" flipV="1">
            <a:off x="1754188" y="708025"/>
            <a:ext cx="355600" cy="125413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51" name="Line 331"/>
          <p:cNvSpPr>
            <a:spLocks noChangeShapeType="1"/>
          </p:cNvSpPr>
          <p:nvPr/>
        </p:nvSpPr>
        <p:spPr bwMode="auto">
          <a:xfrm flipH="1">
            <a:off x="4024313" y="2527300"/>
            <a:ext cx="268287" cy="100013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2" name="AutoShape 332"/>
          <p:cNvSpPr>
            <a:spLocks noChangeArrowheads="1"/>
          </p:cNvSpPr>
          <p:nvPr/>
        </p:nvSpPr>
        <p:spPr bwMode="auto">
          <a:xfrm>
            <a:off x="4318000" y="2582863"/>
            <a:ext cx="141288" cy="76200"/>
          </a:xfrm>
          <a:prstGeom prst="octagon">
            <a:avLst>
              <a:gd name="adj" fmla="val 29287"/>
            </a:avLst>
          </a:prstGeom>
          <a:noFill/>
          <a:ln w="254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3" name="Line 333"/>
          <p:cNvSpPr>
            <a:spLocks noChangeShapeType="1"/>
          </p:cNvSpPr>
          <p:nvPr/>
        </p:nvSpPr>
        <p:spPr bwMode="auto">
          <a:xfrm>
            <a:off x="3179763" y="3106738"/>
            <a:ext cx="263525" cy="200025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4" name="Line 334"/>
          <p:cNvSpPr>
            <a:spLocks noChangeShapeType="1"/>
          </p:cNvSpPr>
          <p:nvPr/>
        </p:nvSpPr>
        <p:spPr bwMode="auto">
          <a:xfrm flipH="1">
            <a:off x="3186113" y="2649538"/>
            <a:ext cx="1138237" cy="465137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5" name="Line 335"/>
          <p:cNvSpPr>
            <a:spLocks noChangeShapeType="1"/>
          </p:cNvSpPr>
          <p:nvPr/>
        </p:nvSpPr>
        <p:spPr bwMode="auto">
          <a:xfrm flipH="1">
            <a:off x="4456113" y="2370138"/>
            <a:ext cx="915987" cy="228600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6" name="Line 336"/>
          <p:cNvSpPr>
            <a:spLocks noChangeShapeType="1"/>
          </p:cNvSpPr>
          <p:nvPr/>
        </p:nvSpPr>
        <p:spPr bwMode="auto">
          <a:xfrm>
            <a:off x="5511800" y="2360613"/>
            <a:ext cx="741363" cy="1587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" name="Text Box 338"/>
          <p:cNvSpPr txBox="1">
            <a:spLocks noChangeArrowheads="1"/>
          </p:cNvSpPr>
          <p:nvPr/>
        </p:nvSpPr>
        <p:spPr bwMode="auto">
          <a:xfrm>
            <a:off x="4234346" y="2627313"/>
            <a:ext cx="6880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cap="all" dirty="0" smtClean="0">
                <a:solidFill>
                  <a:schemeClr val="accent2">
                    <a:lumMod val="50000"/>
                  </a:schemeClr>
                </a:solidFill>
              </a:rPr>
              <a:t>Sun Valley</a:t>
            </a:r>
            <a:endParaRPr lang="en-US" sz="8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462" name="AutoShape 342"/>
          <p:cNvSpPr>
            <a:spLocks noChangeArrowheads="1"/>
          </p:cNvSpPr>
          <p:nvPr/>
        </p:nvSpPr>
        <p:spPr bwMode="auto">
          <a:xfrm>
            <a:off x="6284913" y="4398963"/>
            <a:ext cx="122237" cy="6985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9" name="Line 369"/>
          <p:cNvSpPr>
            <a:spLocks noChangeShapeType="1"/>
          </p:cNvSpPr>
          <p:nvPr/>
        </p:nvSpPr>
        <p:spPr bwMode="auto">
          <a:xfrm>
            <a:off x="6172200" y="6419850"/>
            <a:ext cx="30161" cy="200025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5" name="Freeform 375"/>
          <p:cNvSpPr>
            <a:spLocks/>
          </p:cNvSpPr>
          <p:nvPr/>
        </p:nvSpPr>
        <p:spPr bwMode="auto">
          <a:xfrm>
            <a:off x="7213600" y="2060575"/>
            <a:ext cx="565150" cy="385763"/>
          </a:xfrm>
          <a:custGeom>
            <a:avLst/>
            <a:gdLst>
              <a:gd name="T0" fmla="*/ 0 w 267"/>
              <a:gd name="T1" fmla="*/ 0 h 324"/>
              <a:gd name="T2" fmla="*/ 174 w 267"/>
              <a:gd name="T3" fmla="*/ 63 h 324"/>
              <a:gd name="T4" fmla="*/ 240 w 267"/>
              <a:gd name="T5" fmla="*/ 105 h 324"/>
              <a:gd name="T6" fmla="*/ 267 w 267"/>
              <a:gd name="T7" fmla="*/ 183 h 324"/>
              <a:gd name="T8" fmla="*/ 243 w 267"/>
              <a:gd name="T9" fmla="*/ 264 h 324"/>
              <a:gd name="T10" fmla="*/ 171 w 267"/>
              <a:gd name="T11" fmla="*/ 324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7" h="324">
                <a:moveTo>
                  <a:pt x="0" y="0"/>
                </a:moveTo>
                <a:cubicBezTo>
                  <a:pt x="67" y="23"/>
                  <a:pt x="134" y="46"/>
                  <a:pt x="174" y="63"/>
                </a:cubicBezTo>
                <a:cubicBezTo>
                  <a:pt x="214" y="80"/>
                  <a:pt x="225" y="85"/>
                  <a:pt x="240" y="105"/>
                </a:cubicBezTo>
                <a:cubicBezTo>
                  <a:pt x="255" y="125"/>
                  <a:pt x="267" y="157"/>
                  <a:pt x="267" y="183"/>
                </a:cubicBezTo>
                <a:cubicBezTo>
                  <a:pt x="267" y="209"/>
                  <a:pt x="259" y="240"/>
                  <a:pt x="243" y="264"/>
                </a:cubicBezTo>
                <a:cubicBezTo>
                  <a:pt x="227" y="288"/>
                  <a:pt x="182" y="315"/>
                  <a:pt x="171" y="324"/>
                </a:cubicBez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/>
            <a:tailEnd type="arrow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10" name="AutoShape 390"/>
          <p:cNvSpPr>
            <a:spLocks noChangeArrowheads="1"/>
          </p:cNvSpPr>
          <p:nvPr/>
        </p:nvSpPr>
        <p:spPr bwMode="auto">
          <a:xfrm>
            <a:off x="2401888" y="517525"/>
            <a:ext cx="123825" cy="69850"/>
          </a:xfrm>
          <a:prstGeom prst="octagon">
            <a:avLst>
              <a:gd name="adj" fmla="val 29287"/>
            </a:avLst>
          </a:pr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1" name="Text Box 391"/>
          <p:cNvSpPr txBox="1">
            <a:spLocks noChangeArrowheads="1"/>
          </p:cNvSpPr>
          <p:nvPr/>
        </p:nvSpPr>
        <p:spPr bwMode="auto">
          <a:xfrm>
            <a:off x="2080419" y="306616"/>
            <a:ext cx="86518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9900"/>
                </a:solidFill>
              </a:rPr>
              <a:t>CRYSTAL</a:t>
            </a:r>
          </a:p>
        </p:txBody>
      </p:sp>
      <p:sp>
        <p:nvSpPr>
          <p:cNvPr id="232" name="AutoShape 278"/>
          <p:cNvSpPr>
            <a:spLocks noChangeArrowheads="1"/>
          </p:cNvSpPr>
          <p:nvPr/>
        </p:nvSpPr>
        <p:spPr bwMode="auto">
          <a:xfrm>
            <a:off x="7116763" y="6577011"/>
            <a:ext cx="122237" cy="6985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" name="Line 61"/>
          <p:cNvSpPr>
            <a:spLocks noChangeShapeType="1"/>
          </p:cNvSpPr>
          <p:nvPr/>
        </p:nvSpPr>
        <p:spPr bwMode="auto">
          <a:xfrm>
            <a:off x="5211764" y="5440135"/>
            <a:ext cx="1073150" cy="25377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4" name="Line 61"/>
          <p:cNvSpPr>
            <a:spLocks noChangeShapeType="1"/>
          </p:cNvSpPr>
          <p:nvPr/>
        </p:nvSpPr>
        <p:spPr bwMode="auto">
          <a:xfrm>
            <a:off x="6361113" y="5719763"/>
            <a:ext cx="812800" cy="85724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" name="AutoShape 332"/>
          <p:cNvSpPr>
            <a:spLocks noChangeArrowheads="1"/>
          </p:cNvSpPr>
          <p:nvPr/>
        </p:nvSpPr>
        <p:spPr bwMode="auto">
          <a:xfrm>
            <a:off x="6187493" y="2314187"/>
            <a:ext cx="141288" cy="76200"/>
          </a:xfrm>
          <a:prstGeom prst="octagon">
            <a:avLst>
              <a:gd name="adj" fmla="val 29287"/>
            </a:avLst>
          </a:prstGeom>
          <a:noFill/>
          <a:ln w="254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" name="Text Box 338"/>
          <p:cNvSpPr txBox="1">
            <a:spLocks noChangeArrowheads="1"/>
          </p:cNvSpPr>
          <p:nvPr/>
        </p:nvSpPr>
        <p:spPr bwMode="auto">
          <a:xfrm>
            <a:off x="6278017" y="2233842"/>
            <a:ext cx="58541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cap="all" dirty="0" smtClean="0">
                <a:solidFill>
                  <a:schemeClr val="accent2">
                    <a:lumMod val="50000"/>
                  </a:schemeClr>
                </a:solidFill>
              </a:rPr>
              <a:t>Morgan</a:t>
            </a:r>
            <a:endParaRPr lang="en-US" sz="8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433601" y="3778592"/>
            <a:ext cx="3209731" cy="1077218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</a:rPr>
              <a:t>CAP Transmission Map</a:t>
            </a:r>
            <a:endParaRPr lang="en-US" sz="3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0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Covers-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7258" y="615006"/>
            <a:ext cx="3960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Questions?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631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935" y="479559"/>
            <a:ext cx="6468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Business Community Support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91149" y="1163200"/>
            <a:ext cx="8229600" cy="4719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Central Arizona Project Association formed in 1946 to support congressional authorization of CAP</a:t>
            </a:r>
            <a:endParaRPr lang="en-US" dirty="0"/>
          </a:p>
        </p:txBody>
      </p:sp>
      <p:pic>
        <p:nvPicPr>
          <p:cNvPr id="12" name="Picture 11" descr="MVC-002F"/>
          <p:cNvPicPr/>
          <p:nvPr/>
        </p:nvPicPr>
        <p:blipFill rotWithShape="1">
          <a:blip r:embed="rId4" cstate="print"/>
          <a:srcRect r="2469" b="15025"/>
          <a:stretch/>
        </p:blipFill>
        <p:spPr bwMode="auto">
          <a:xfrm>
            <a:off x="591149" y="3060843"/>
            <a:ext cx="4517570" cy="290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29" y="2370140"/>
            <a:ext cx="2721866" cy="359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37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935" y="479559"/>
            <a:ext cx="529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Political Support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4821" y="1145637"/>
            <a:ext cx="8229600" cy="4843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Arizona’s Senators secured passage of CAP bills in 1950 and 1951, but California blocked Arizona in the House of Representatives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0"/>
          <a:stretch/>
        </p:blipFill>
        <p:spPr>
          <a:xfrm>
            <a:off x="987838" y="2841169"/>
            <a:ext cx="3006347" cy="3276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4688" y="6092377"/>
            <a:ext cx="2372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Senator Carl Hayden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6846" y="5663478"/>
            <a:ext cx="3145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Senator Ernest McFarland</a:t>
            </a:r>
            <a:endParaRPr lang="en-US" sz="2000" b="1" dirty="0">
              <a:solidFill>
                <a:srgbClr val="000090"/>
              </a:solidFill>
            </a:endParaRPr>
          </a:p>
        </p:txBody>
      </p:sp>
      <p:pic>
        <p:nvPicPr>
          <p:cNvPr id="6146" name="Picture 2" descr="\\ocotillo\users\tmccann\My Documents\My Pictures\Ernest McFarland, senat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4544" r="3429" b="3888"/>
          <a:stretch/>
        </p:blipFill>
        <p:spPr bwMode="auto">
          <a:xfrm>
            <a:off x="5029199" y="2754089"/>
            <a:ext cx="3559629" cy="285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4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935" y="469286"/>
            <a:ext cx="712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Legal Action Required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935" y="126273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Arizona v. California </a:t>
            </a:r>
            <a:r>
              <a:rPr lang="en-US" dirty="0" smtClean="0"/>
              <a:t>filed in 1952, decided by Supreme Court in 1963, confirmed Arizona’s rights to Colorado River water</a:t>
            </a:r>
            <a:endParaRPr lang="en-US" i="1" dirty="0"/>
          </a:p>
        </p:txBody>
      </p:sp>
      <p:pic>
        <p:nvPicPr>
          <p:cNvPr id="13" name="Picture 12" descr="MVC-002F"/>
          <p:cNvPicPr/>
          <p:nvPr/>
        </p:nvPicPr>
        <p:blipFill rotWithShape="1">
          <a:blip r:embed="rId4" cstate="print"/>
          <a:srcRect l="34488" r="12811" b="9787"/>
          <a:stretch/>
        </p:blipFill>
        <p:spPr bwMode="auto">
          <a:xfrm>
            <a:off x="1359908" y="2988681"/>
            <a:ext cx="2764594" cy="333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www.rashkind.com/Gideon/WarrenCour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80" y="3250766"/>
            <a:ext cx="4006520" cy="241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48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935" y="479559"/>
            <a:ext cx="529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Legislative Compromise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3935" y="1173659"/>
            <a:ext cx="8229600" cy="4843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Colorado River Basin Project Act </a:t>
            </a:r>
            <a:r>
              <a:rPr lang="en-US" dirty="0" smtClean="0"/>
              <a:t>of 1968 authorized the CAP, but Arizona had to give California senior priority to the Colorado River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2159" y="6092293"/>
            <a:ext cx="2372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Senator Carl Hayden</a:t>
            </a:r>
            <a:endParaRPr lang="en-US" sz="2000" b="1" dirty="0">
              <a:solidFill>
                <a:srgbClr val="00009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947" y="2773168"/>
            <a:ext cx="3784927" cy="30279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59" y="2866917"/>
            <a:ext cx="2308173" cy="316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91201" y="1564832"/>
            <a:ext cx="3289880" cy="417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  <a:buClr>
                <a:prstClr val="black">
                  <a:shade val="95000"/>
                </a:prstClr>
              </a:buClr>
              <a:buSzPct val="65000"/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336-mile 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aqueduct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Aft>
                <a:spcPts val="1200"/>
              </a:spcAft>
              <a:buClr>
                <a:prstClr val="black">
                  <a:shade val="95000"/>
                </a:prstClr>
              </a:buClr>
              <a:buSzPct val="65000"/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pumping plants </a:t>
            </a:r>
            <a:endParaRPr lang="en-US" sz="28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Aft>
                <a:spcPts val="1200"/>
              </a:spcAft>
              <a:buClr>
                <a:prstClr val="black">
                  <a:shade val="95000"/>
                </a:prstClr>
              </a:buClr>
              <a:buSzPct val="65000"/>
              <a:defRPr/>
            </a:pP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siphons</a:t>
            </a:r>
          </a:p>
          <a:p>
            <a:pPr>
              <a:lnSpc>
                <a:spcPct val="110000"/>
              </a:lnSpc>
              <a:spcAft>
                <a:spcPts val="1200"/>
              </a:spcAft>
              <a:buClr>
                <a:prstClr val="black">
                  <a:shade val="95000"/>
                </a:prstClr>
              </a:buClr>
              <a:buSzPct val="65000"/>
              <a:defRPr/>
            </a:pP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tunnels</a:t>
            </a:r>
          </a:p>
          <a:p>
            <a:pPr>
              <a:lnSpc>
                <a:spcPct val="110000"/>
              </a:lnSpc>
              <a:spcAft>
                <a:spcPts val="1200"/>
              </a:spcAft>
              <a:buClr>
                <a:prstClr val="black">
                  <a:shade val="95000"/>
                </a:prstClr>
              </a:buClr>
              <a:buSzPct val="65000"/>
              <a:defRPr/>
            </a:pP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Regulatory reservoir</a:t>
            </a:r>
          </a:p>
          <a:p>
            <a:pPr>
              <a:lnSpc>
                <a:spcPct val="110000"/>
              </a:lnSpc>
              <a:spcAft>
                <a:spcPts val="1200"/>
              </a:spcAft>
              <a:buClr>
                <a:prstClr val="black">
                  <a:shade val="95000"/>
                </a:prstClr>
              </a:buClr>
              <a:buSzPct val="65000"/>
              <a:defRPr/>
            </a:pP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Navajo Generating Station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716800">
            <a:off x="2925670" y="4692311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ARIZONA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522" y="479560"/>
            <a:ext cx="529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alibri" panose="020F0502020204030204" pitchFamily="34" charset="0"/>
              </a:rPr>
              <a:t>Physical System</a:t>
            </a:r>
            <a:endParaRPr lang="en-US" sz="3600" b="1" kern="500" dirty="0">
              <a:solidFill>
                <a:srgbClr val="000090"/>
              </a:solidFill>
              <a:latin typeface="+mj-lt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23" y="1540105"/>
            <a:ext cx="5382678" cy="457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91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 PPT-SimpleShe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935" y="444572"/>
            <a:ext cx="712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0" dirty="0" smtClean="0">
                <a:solidFill>
                  <a:srgbClr val="000090"/>
                </a:solidFill>
                <a:latin typeface="+mj-lt"/>
                <a:cs typeface="Century Gothic"/>
              </a:rPr>
              <a:t>Aqueduct</a:t>
            </a:r>
            <a:endParaRPr lang="en-US" sz="3600" b="1" kern="500" dirty="0">
              <a:solidFill>
                <a:srgbClr val="000090"/>
              </a:solidFill>
              <a:latin typeface="+mj-lt"/>
              <a:cs typeface="Century Gothic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63935" y="1086717"/>
            <a:ext cx="6860500" cy="15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Y:\More Photos for tom McCann\Lining Constructio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14" y="1937466"/>
            <a:ext cx="4719223" cy="3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Y:\More Photos for tom McCann\Lining Construction 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137" y="1345545"/>
            <a:ext cx="3908312" cy="293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Y:\More Photos for tom McCann\Lining Construction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833" y="3462732"/>
            <a:ext cx="2586820" cy="329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6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16159</TotalTime>
  <Words>695</Words>
  <Application>Microsoft Office PowerPoint</Application>
  <PresentationFormat>On-screen Show (4:3)</PresentationFormat>
  <Paragraphs>216</Paragraphs>
  <Slides>34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 Office</dc:creator>
  <cp:lastModifiedBy>CAP</cp:lastModifiedBy>
  <cp:revision>238</cp:revision>
  <cp:lastPrinted>2014-03-11T23:17:46Z</cp:lastPrinted>
  <dcterms:created xsi:type="dcterms:W3CDTF">2012-06-01T23:01:16Z</dcterms:created>
  <dcterms:modified xsi:type="dcterms:W3CDTF">2015-01-06T14:27:46Z</dcterms:modified>
</cp:coreProperties>
</file>